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4"/>
  </p:sldMasterIdLst>
  <p:notesMasterIdLst>
    <p:notesMasterId r:id="rId27"/>
  </p:notesMasterIdLst>
  <p:handoutMasterIdLst>
    <p:handoutMasterId r:id="rId28"/>
  </p:handoutMasterIdLst>
  <p:sldIdLst>
    <p:sldId id="257" r:id="rId5"/>
    <p:sldId id="522" r:id="rId6"/>
    <p:sldId id="602" r:id="rId7"/>
    <p:sldId id="601" r:id="rId8"/>
    <p:sldId id="603" r:id="rId9"/>
    <p:sldId id="604" r:id="rId10"/>
    <p:sldId id="605" r:id="rId11"/>
    <p:sldId id="596" r:id="rId12"/>
    <p:sldId id="606" r:id="rId13"/>
    <p:sldId id="607" r:id="rId14"/>
    <p:sldId id="608" r:id="rId15"/>
    <p:sldId id="609" r:id="rId16"/>
    <p:sldId id="610" r:id="rId17"/>
    <p:sldId id="612" r:id="rId18"/>
    <p:sldId id="611" r:id="rId19"/>
    <p:sldId id="613" r:id="rId20"/>
    <p:sldId id="615" r:id="rId21"/>
    <p:sldId id="614" r:id="rId22"/>
    <p:sldId id="616" r:id="rId23"/>
    <p:sldId id="617" r:id="rId24"/>
    <p:sldId id="618" r:id="rId25"/>
    <p:sldId id="563" r:id="rId26"/>
  </p:sldIdLst>
  <p:sldSz cx="12192000" cy="6858000"/>
  <p:notesSz cx="6858000" cy="9144000"/>
  <p:embeddedFontLst>
    <p:embeddedFont>
      <p:font typeface="Acumin Pro" panose="020B0504020202020204" pitchFamily="34" charset="77"/>
      <p:regular r:id="rId29"/>
      <p:bold r:id="rId30"/>
      <p:italic r:id="rId31"/>
      <p:boldItalic r:id="rId32"/>
    </p:embeddedFont>
    <p:embeddedFont>
      <p:font typeface="Acumin Pro ExtraCondensed" panose="020B0508020202020204" pitchFamily="34" charset="77"/>
      <p:regular r:id="rId33"/>
      <p:bold r:id="rId34"/>
      <p:italic r:id="rId35"/>
      <p:boldItalic r:id="rId36"/>
    </p:embeddedFont>
    <p:embeddedFont>
      <p:font typeface="Acumin Pro ExtraCondensed Smbd" panose="020B0708020202020204" pitchFamily="34" charset="77"/>
      <p:regular r:id="rId37"/>
      <p:bold r:id="rId38"/>
      <p:italic r:id="rId39"/>
      <p:boldItalic r:id="rId40"/>
    </p:embeddedFont>
    <p:embeddedFont>
      <p:font typeface="Acumin Pro Medium" panose="020B0604020202020204" pitchFamily="34" charset="77"/>
      <p:regular r:id="rId41"/>
      <p:italic r:id="rId42"/>
    </p:embeddedFont>
    <p:embeddedFont>
      <p:font typeface="Acumin Pro Semibold" panose="020B0704020202020204" pitchFamily="34" charset="77"/>
      <p:regular r:id="rId43"/>
      <p:bold r:id="rId44"/>
      <p:italic r:id="rId45"/>
      <p:boldItalic r:id="rId46"/>
    </p:embeddedFont>
    <p:embeddedFont>
      <p:font typeface="Acumin Pro SemiCondensed" panose="020B0506020202020204" pitchFamily="34" charset="77"/>
      <p:regular r:id="rId47"/>
      <p:bold r:id="rId48"/>
      <p:italic r:id="rId49"/>
      <p:boldItalic r:id="rId50"/>
    </p:embeddedFont>
    <p:embeddedFont>
      <p:font typeface="Calibri" panose="020F0502020204030204" pitchFamily="34" charset="0"/>
      <p:regular r:id="rId51"/>
      <p:bold r:id="rId52"/>
      <p:italic r:id="rId53"/>
      <p:boldItalic r:id="rId54"/>
    </p:embeddedFont>
    <p:embeddedFont>
      <p:font typeface="United Sans Cd Md" pitchFamily="2" charset="77"/>
      <p:regular r:id="rId55"/>
    </p:embeddedFont>
    <p:embeddedFont>
      <p:font typeface="United Sans Reg Medium" pitchFamily="2" charset="77"/>
      <p:regular r:id="rId5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4" autoAdjust="0"/>
    <p:restoredTop sz="82092"/>
  </p:normalViewPr>
  <p:slideViewPr>
    <p:cSldViewPr snapToGrid="0" snapToObjects="1">
      <p:cViewPr varScale="1">
        <p:scale>
          <a:sx n="84" d="100"/>
          <a:sy n="84" d="100"/>
        </p:scale>
        <p:origin x="1408" y="17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69" d="100"/>
          <a:sy n="169" d="100"/>
        </p:scale>
        <p:origin x="4032"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1.fntdata"/><Relationship Id="rId21" Type="http://schemas.openxmlformats.org/officeDocument/2006/relationships/slide" Target="slides/slide17.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font" Target="fonts/font22.fntdata"/><Relationship Id="rId55" Type="http://schemas.openxmlformats.org/officeDocument/2006/relationships/font" Target="fonts/font27.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1.fntdata"/><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font" Target="fonts/font25.fntdata"/><Relationship Id="rId58"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56" Type="http://schemas.openxmlformats.org/officeDocument/2006/relationships/font" Target="fonts/font28.fntdata"/><Relationship Id="rId8" Type="http://schemas.openxmlformats.org/officeDocument/2006/relationships/slide" Target="slides/slide4.xml"/><Relationship Id="rId51" Type="http://schemas.openxmlformats.org/officeDocument/2006/relationships/font" Target="fonts/font23.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font" Target="fonts/font13.fntdata"/><Relationship Id="rId54" Type="http://schemas.openxmlformats.org/officeDocument/2006/relationships/font" Target="fonts/font26.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36" Type="http://schemas.openxmlformats.org/officeDocument/2006/relationships/font" Target="fonts/font8.fntdata"/><Relationship Id="rId49" Type="http://schemas.openxmlformats.org/officeDocument/2006/relationships/font" Target="fonts/font21.fntdata"/><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font" Target="fonts/font24.fntdata"/><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414E82-ADCD-FD47-BF65-1CB77688E54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BD77275F-47EE-5D41-9AD1-87DB20B6D6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CA56EDA-A6C4-4448-81DB-D569FC06E21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49A5776-8919-4545-841A-B3D7B8C234F7}" type="slidenum">
              <a:rPr lang="en-US" smtClean="0"/>
              <a:t>‹#›</a:t>
            </a:fld>
            <a:endParaRPr lang="en-US"/>
          </a:p>
        </p:txBody>
      </p:sp>
      <p:sp>
        <p:nvSpPr>
          <p:cNvPr id="6" name="Date Placeholder 5">
            <a:extLst>
              <a:ext uri="{FF2B5EF4-FFF2-40B4-BE49-F238E27FC236}">
                <a16:creationId xmlns:a16="http://schemas.microsoft.com/office/drawing/2014/main" id="{0C9F3C12-DCB7-CE45-91CF-EA40F829F75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7D61072-73DA-A04B-8A41-67DE4C728D5B}" type="datetimeFigureOut">
              <a:rPr lang="en-US" smtClean="0"/>
              <a:t>3/21/23</a:t>
            </a:fld>
            <a:endParaRPr lang="en-US"/>
          </a:p>
        </p:txBody>
      </p:sp>
    </p:spTree>
    <p:extLst>
      <p:ext uri="{BB962C8B-B14F-4D97-AF65-F5344CB8AC3E}">
        <p14:creationId xmlns:p14="http://schemas.microsoft.com/office/powerpoint/2010/main" val="3823383420"/>
      </p:ext>
    </p:extLst>
  </p:cSld>
  <p:clrMap bg1="lt1" tx1="dk1" bg2="lt2" tx2="dk2" accent1="accent1" accent2="accent2" accent3="accent3" accent4="accent4" accent5="accent5" accent6="accent6" hlink="hlink" folHlink="folHlink"/>
</p:handoutMaster>
</file>

<file path=ppt/media/image10.jpg>
</file>

<file path=ppt/media/image11.jpg>
</file>

<file path=ppt/media/image12.jpg>
</file>

<file path=ppt/media/image13.jpg>
</file>

<file path=ppt/media/image14.jpg>
</file>

<file path=ppt/media/image15.jpg>
</file>

<file path=ppt/media/image16.jpg>
</file>

<file path=ppt/media/image2.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65683-8446-064B-AD30-47BA72480F7C}" type="datetimeFigureOut">
              <a:rPr lang="en-US" smtClean="0"/>
              <a:t>3/21/23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63BD6-9A76-3E42-9DF3-1D28BC75B5C8}" type="slidenum">
              <a:rPr lang="en-US" smtClean="0"/>
              <a:t>‹#›</a:t>
            </a:fld>
            <a:endParaRPr lang="en-US"/>
          </a:p>
        </p:txBody>
      </p:sp>
    </p:spTree>
    <p:extLst>
      <p:ext uri="{BB962C8B-B14F-4D97-AF65-F5344CB8AC3E}">
        <p14:creationId xmlns:p14="http://schemas.microsoft.com/office/powerpoint/2010/main" val="257067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a:t>
            </a:fld>
            <a:endParaRPr lang="en-US"/>
          </a:p>
        </p:txBody>
      </p:sp>
    </p:spTree>
    <p:extLst>
      <p:ext uri="{BB962C8B-B14F-4D97-AF65-F5344CB8AC3E}">
        <p14:creationId xmlns:p14="http://schemas.microsoft.com/office/powerpoint/2010/main" val="3785089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10</a:t>
            </a:fld>
            <a:endParaRPr lang="en-US"/>
          </a:p>
        </p:txBody>
      </p:sp>
    </p:spTree>
    <p:extLst>
      <p:ext uri="{BB962C8B-B14F-4D97-AF65-F5344CB8AC3E}">
        <p14:creationId xmlns:p14="http://schemas.microsoft.com/office/powerpoint/2010/main" val="32322712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11</a:t>
            </a:fld>
            <a:endParaRPr lang="en-US"/>
          </a:p>
        </p:txBody>
      </p:sp>
    </p:spTree>
    <p:extLst>
      <p:ext uri="{BB962C8B-B14F-4D97-AF65-F5344CB8AC3E}">
        <p14:creationId xmlns:p14="http://schemas.microsoft.com/office/powerpoint/2010/main" val="6203110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12</a:t>
            </a:fld>
            <a:endParaRPr lang="en-US"/>
          </a:p>
        </p:txBody>
      </p:sp>
    </p:spTree>
    <p:extLst>
      <p:ext uri="{BB962C8B-B14F-4D97-AF65-F5344CB8AC3E}">
        <p14:creationId xmlns:p14="http://schemas.microsoft.com/office/powerpoint/2010/main" val="34635311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13</a:t>
            </a:fld>
            <a:endParaRPr lang="en-US"/>
          </a:p>
        </p:txBody>
      </p:sp>
    </p:spTree>
    <p:extLst>
      <p:ext uri="{BB962C8B-B14F-4D97-AF65-F5344CB8AC3E}">
        <p14:creationId xmlns:p14="http://schemas.microsoft.com/office/powerpoint/2010/main" val="25742613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14</a:t>
            </a:fld>
            <a:endParaRPr lang="en-US"/>
          </a:p>
        </p:txBody>
      </p:sp>
    </p:spTree>
    <p:extLst>
      <p:ext uri="{BB962C8B-B14F-4D97-AF65-F5344CB8AC3E}">
        <p14:creationId xmlns:p14="http://schemas.microsoft.com/office/powerpoint/2010/main" val="4477007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15</a:t>
            </a:fld>
            <a:endParaRPr lang="en-US"/>
          </a:p>
        </p:txBody>
      </p:sp>
    </p:spTree>
    <p:extLst>
      <p:ext uri="{BB962C8B-B14F-4D97-AF65-F5344CB8AC3E}">
        <p14:creationId xmlns:p14="http://schemas.microsoft.com/office/powerpoint/2010/main" val="32509132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16</a:t>
            </a:fld>
            <a:endParaRPr lang="en-US"/>
          </a:p>
        </p:txBody>
      </p:sp>
    </p:spTree>
    <p:extLst>
      <p:ext uri="{BB962C8B-B14F-4D97-AF65-F5344CB8AC3E}">
        <p14:creationId xmlns:p14="http://schemas.microsoft.com/office/powerpoint/2010/main" val="23005396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17</a:t>
            </a:fld>
            <a:endParaRPr lang="en-US"/>
          </a:p>
        </p:txBody>
      </p:sp>
    </p:spTree>
    <p:extLst>
      <p:ext uri="{BB962C8B-B14F-4D97-AF65-F5344CB8AC3E}">
        <p14:creationId xmlns:p14="http://schemas.microsoft.com/office/powerpoint/2010/main" val="37942985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18</a:t>
            </a:fld>
            <a:endParaRPr lang="en-US"/>
          </a:p>
        </p:txBody>
      </p:sp>
    </p:spTree>
    <p:extLst>
      <p:ext uri="{BB962C8B-B14F-4D97-AF65-F5344CB8AC3E}">
        <p14:creationId xmlns:p14="http://schemas.microsoft.com/office/powerpoint/2010/main" val="28533185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19</a:t>
            </a:fld>
            <a:endParaRPr lang="en-US"/>
          </a:p>
        </p:txBody>
      </p:sp>
    </p:spTree>
    <p:extLst>
      <p:ext uri="{BB962C8B-B14F-4D97-AF65-F5344CB8AC3E}">
        <p14:creationId xmlns:p14="http://schemas.microsoft.com/office/powerpoint/2010/main" val="1472280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2</a:t>
            </a:fld>
            <a:endParaRPr lang="en-US"/>
          </a:p>
        </p:txBody>
      </p:sp>
    </p:spTree>
    <p:extLst>
      <p:ext uri="{BB962C8B-B14F-4D97-AF65-F5344CB8AC3E}">
        <p14:creationId xmlns:p14="http://schemas.microsoft.com/office/powerpoint/2010/main" val="33214562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20</a:t>
            </a:fld>
            <a:endParaRPr lang="en-US"/>
          </a:p>
        </p:txBody>
      </p:sp>
    </p:spTree>
    <p:extLst>
      <p:ext uri="{BB962C8B-B14F-4D97-AF65-F5344CB8AC3E}">
        <p14:creationId xmlns:p14="http://schemas.microsoft.com/office/powerpoint/2010/main" val="39377489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21</a:t>
            </a:fld>
            <a:endParaRPr lang="en-US"/>
          </a:p>
        </p:txBody>
      </p:sp>
    </p:spTree>
    <p:extLst>
      <p:ext uri="{BB962C8B-B14F-4D97-AF65-F5344CB8AC3E}">
        <p14:creationId xmlns:p14="http://schemas.microsoft.com/office/powerpoint/2010/main" val="29843111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22</a:t>
            </a:fld>
            <a:endParaRPr lang="en-US"/>
          </a:p>
        </p:txBody>
      </p:sp>
    </p:spTree>
    <p:extLst>
      <p:ext uri="{BB962C8B-B14F-4D97-AF65-F5344CB8AC3E}">
        <p14:creationId xmlns:p14="http://schemas.microsoft.com/office/powerpoint/2010/main" val="3364807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3</a:t>
            </a:fld>
            <a:endParaRPr lang="en-US"/>
          </a:p>
        </p:txBody>
      </p:sp>
    </p:spTree>
    <p:extLst>
      <p:ext uri="{BB962C8B-B14F-4D97-AF65-F5344CB8AC3E}">
        <p14:creationId xmlns:p14="http://schemas.microsoft.com/office/powerpoint/2010/main" val="3291257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4</a:t>
            </a:fld>
            <a:endParaRPr lang="en-US"/>
          </a:p>
        </p:txBody>
      </p:sp>
    </p:spTree>
    <p:extLst>
      <p:ext uri="{BB962C8B-B14F-4D97-AF65-F5344CB8AC3E}">
        <p14:creationId xmlns:p14="http://schemas.microsoft.com/office/powerpoint/2010/main" val="3434224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5</a:t>
            </a:fld>
            <a:endParaRPr lang="en-US"/>
          </a:p>
        </p:txBody>
      </p:sp>
    </p:spTree>
    <p:extLst>
      <p:ext uri="{BB962C8B-B14F-4D97-AF65-F5344CB8AC3E}">
        <p14:creationId xmlns:p14="http://schemas.microsoft.com/office/powerpoint/2010/main" val="2373778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6</a:t>
            </a:fld>
            <a:endParaRPr lang="en-US"/>
          </a:p>
        </p:txBody>
      </p:sp>
    </p:spTree>
    <p:extLst>
      <p:ext uri="{BB962C8B-B14F-4D97-AF65-F5344CB8AC3E}">
        <p14:creationId xmlns:p14="http://schemas.microsoft.com/office/powerpoint/2010/main" val="1902979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7</a:t>
            </a:fld>
            <a:endParaRPr lang="en-US"/>
          </a:p>
        </p:txBody>
      </p:sp>
    </p:spTree>
    <p:extLst>
      <p:ext uri="{BB962C8B-B14F-4D97-AF65-F5344CB8AC3E}">
        <p14:creationId xmlns:p14="http://schemas.microsoft.com/office/powerpoint/2010/main" val="4738353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8</a:t>
            </a:fld>
            <a:endParaRPr lang="en-US"/>
          </a:p>
        </p:txBody>
      </p:sp>
    </p:spTree>
    <p:extLst>
      <p:ext uri="{BB962C8B-B14F-4D97-AF65-F5344CB8AC3E}">
        <p14:creationId xmlns:p14="http://schemas.microsoft.com/office/powerpoint/2010/main" val="10540706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9</a:t>
            </a:fld>
            <a:endParaRPr lang="en-US"/>
          </a:p>
        </p:txBody>
      </p:sp>
    </p:spTree>
    <p:extLst>
      <p:ext uri="{BB962C8B-B14F-4D97-AF65-F5344CB8AC3E}">
        <p14:creationId xmlns:p14="http://schemas.microsoft.com/office/powerpoint/2010/main" val="18554023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ccessibility Statement">
    <p:bg>
      <p:bgPr>
        <a:solidFill>
          <a:schemeClr val="accent4"/>
        </a:solidFill>
        <a:effectLst/>
      </p:bgPr>
    </p:bg>
    <p:spTree>
      <p:nvGrpSpPr>
        <p:cNvPr id="1" name=""/>
        <p:cNvGrpSpPr/>
        <p:nvPr/>
      </p:nvGrpSpPr>
      <p:grpSpPr>
        <a:xfrm>
          <a:off x="0" y="0"/>
          <a:ext cx="0" cy="0"/>
          <a:chOff x="0" y="0"/>
          <a:chExt cx="0" cy="0"/>
        </a:xfrm>
      </p:grpSpPr>
      <p:sp>
        <p:nvSpPr>
          <p:cNvPr id="11" name="PPT Accessibility">
            <a:extLst>
              <a:ext uri="{FF2B5EF4-FFF2-40B4-BE49-F238E27FC236}">
                <a16:creationId xmlns:a16="http://schemas.microsoft.com/office/drawing/2014/main" id="{7218C6A0-FE47-3C49-9974-F3CABE12FB6E}"/>
              </a:ext>
            </a:extLst>
          </p:cNvPr>
          <p:cNvSpPr txBox="1"/>
          <p:nvPr userDrawn="1"/>
        </p:nvSpPr>
        <p:spPr>
          <a:xfrm>
            <a:off x="1943100" y="1877220"/>
            <a:ext cx="6844439" cy="1661993"/>
          </a:xfrm>
          <a:prstGeom prst="rect">
            <a:avLst/>
          </a:prstGeom>
          <a:noFill/>
        </p:spPr>
        <p:txBody>
          <a:bodyPr wrap="square" lIns="0" tIns="0" rIns="0" bIns="0" rtlCol="0">
            <a:spAutoFit/>
          </a:bodyPr>
          <a:lstStyle/>
          <a:p>
            <a:r>
              <a:rPr lang="en-US" sz="1800" dirty="0">
                <a:solidFill>
                  <a:schemeClr val="bg1"/>
                </a:solidFill>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endParaRPr lang="en-US" sz="1800" dirty="0">
              <a:solidFill>
                <a:schemeClr val="bg1"/>
              </a:solidFill>
            </a:endParaRPr>
          </a:p>
        </p:txBody>
      </p:sp>
      <p:sp>
        <p:nvSpPr>
          <p:cNvPr id="15" name="PPT Accessibility URL" descr="PPT Accessibility URL">
            <a:extLst>
              <a:ext uri="{FF2B5EF4-FFF2-40B4-BE49-F238E27FC236}">
                <a16:creationId xmlns:a16="http://schemas.microsoft.com/office/drawing/2014/main" id="{BA1A708E-CC6F-5046-B62E-67EF72C8345F}"/>
              </a:ext>
            </a:extLst>
          </p:cNvPr>
          <p:cNvSpPr>
            <a:spLocks noGrp="1"/>
          </p:cNvSpPr>
          <p:nvPr>
            <p:ph type="ctrTitle" hasCustomPrompt="1"/>
          </p:nvPr>
        </p:nvSpPr>
        <p:spPr bwMode="blackWhite">
          <a:xfrm>
            <a:off x="1943100" y="3846218"/>
            <a:ext cx="7225680" cy="505523"/>
          </a:xfrm>
          <a:prstGeom prst="rect">
            <a:avLst/>
          </a:prstGeom>
          <a:noFill/>
          <a:ln w="38100">
            <a:noFill/>
          </a:ln>
        </p:spPr>
        <p:txBody>
          <a:bodyPr wrap="square" lIns="0" tIns="0" rIns="0" bIns="0" anchor="t" anchorCtr="0">
            <a:spAutoFit/>
          </a:bodyPr>
          <a:lstStyle>
            <a:lvl1pPr algn="l">
              <a:defRPr sz="1800" b="0" i="0" cap="none" spc="0">
                <a:solidFill>
                  <a:schemeClr val="bg1"/>
                </a:solidFill>
                <a:latin typeface="Acumin Pro" panose="020B0504020202020204" pitchFamily="34" charset="77"/>
              </a:defRPr>
            </a:lvl1pPr>
          </a:lstStyle>
          <a:p>
            <a:r>
              <a:rPr lang="en-US" dirty="0">
                <a:solidFill>
                  <a:schemeClr val="accent1"/>
                </a:solidFill>
              </a:rPr>
              <a:t>https://</a:t>
            </a:r>
            <a:r>
              <a:rPr lang="en-US" dirty="0" err="1">
                <a:solidFill>
                  <a:schemeClr val="accent1"/>
                </a:solidFill>
              </a:rPr>
              <a:t>support.office.com</a:t>
            </a:r>
            <a:r>
              <a:rPr lang="en-US" dirty="0">
                <a:solidFill>
                  <a:schemeClr val="accent1"/>
                </a:solidFill>
              </a:rPr>
              <a:t>/</a:t>
            </a:r>
            <a:r>
              <a:rPr lang="en-US" dirty="0" err="1">
                <a:solidFill>
                  <a:schemeClr val="accent1"/>
                </a:solidFill>
              </a:rPr>
              <a:t>en</a:t>
            </a:r>
            <a:r>
              <a:rPr lang="en-US" dirty="0">
                <a:solidFill>
                  <a:schemeClr val="accent1"/>
                </a:solidFill>
              </a:rPr>
              <a:t>-us/article/Make-your-PowerPoint-presentations-accessible-6f7772b2-2f33-4bd2-8ca7-dae3b2b3ef25</a:t>
            </a:r>
          </a:p>
        </p:txBody>
      </p:sp>
      <p:pic>
        <p:nvPicPr>
          <p:cNvPr id="20" name="Gold Triangle">
            <a:extLst>
              <a:ext uri="{FF2B5EF4-FFF2-40B4-BE49-F238E27FC236}">
                <a16:creationId xmlns:a16="http://schemas.microsoft.com/office/drawing/2014/main" id="{8FB3CDDA-E495-3748-8358-7ED0109F464A}"/>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5" y="6202177"/>
            <a:ext cx="1142268" cy="323968"/>
          </a:xfrm>
        </p:spPr>
        <p:txBody>
          <a:bodyPr/>
          <a:lstStyle>
            <a:lvl1pPr>
              <a:defRPr>
                <a:solidFill>
                  <a:schemeClr val="accent4">
                    <a:alpha val="70000"/>
                  </a:schemeClr>
                </a:solidFill>
              </a:defRPr>
            </a:lvl1pPr>
          </a:lstStyle>
          <a:p>
            <a:fld id="{049DC8E1-D369-0F48-9062-BB068AFD07CE}" type="datetime1">
              <a:rPr lang="en-US" smtClean="0"/>
              <a:pPr/>
              <a:t>3/21/23</a:t>
            </a:fld>
            <a:endParaRPr lang="en-US" dirty="0"/>
          </a:p>
        </p:txBody>
      </p:sp>
      <p:cxnSp>
        <p:nvCxnSpPr>
          <p:cNvPr id="22" name="Line">
            <a:extLst>
              <a:ext uri="{FF2B5EF4-FFF2-40B4-BE49-F238E27FC236}">
                <a16:creationId xmlns:a16="http://schemas.microsoft.com/office/drawing/2014/main" id="{6E05FCF8-5823-9D4D-B7F3-412E5BDD4E01}"/>
              </a:ext>
            </a:extLst>
          </p:cNvPr>
          <p:cNvCxnSpPr>
            <a:cxnSpLocks/>
          </p:cNvCxnSpPr>
          <p:nvPr userDrawn="1"/>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9" name="Purdue CoBrand">
            <a:extLst>
              <a:ext uri="{FF2B5EF4-FFF2-40B4-BE49-F238E27FC236}">
                <a16:creationId xmlns:a16="http://schemas.microsoft.com/office/drawing/2014/main" id="{FD0EC21E-06D9-A343-B534-0EED0F3D39CB}"/>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57418840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122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2"/>
        </a:solidFill>
        <a:effectLst/>
      </p:bgPr>
    </p:bg>
    <p:spTree>
      <p:nvGrpSpPr>
        <p:cNvPr id="1" name=""/>
        <p:cNvGrpSpPr/>
        <p:nvPr/>
      </p:nvGrpSpPr>
      <p:grpSpPr>
        <a:xfrm>
          <a:off x="0" y="0"/>
          <a:ext cx="0" cy="0"/>
          <a:chOff x="0" y="0"/>
          <a:chExt cx="0" cy="0"/>
        </a:xfrm>
      </p:grpSpPr>
      <p:sp>
        <p:nvSpPr>
          <p:cNvPr id="20" name="Gold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43100" y="1626244"/>
            <a:ext cx="7911945" cy="1523494"/>
          </a:xfrm>
          <a:prstGeom prst="rect">
            <a:avLst/>
          </a:prstGeom>
          <a:noFill/>
          <a:ln w="38100">
            <a:noFill/>
          </a:ln>
        </p:spPr>
        <p:txBody>
          <a:bodyPr wrap="square" lIns="0" tIns="0" rIns="0" bIns="0" anchor="t" anchorCtr="0">
            <a:spAutoFit/>
          </a:bodyPr>
          <a:lstStyle>
            <a:lvl1pPr algn="l">
              <a:lnSpc>
                <a:spcPct val="80000"/>
              </a:lnSpc>
              <a:defRPr sz="6000" b="1" i="1" spc="0">
                <a:solidFill>
                  <a:schemeClr val="bg1"/>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1950624" y="3990085"/>
            <a:ext cx="7096269" cy="336015"/>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Black Triangle">
            <a:extLst>
              <a:ext uri="{FF2B5EF4-FFF2-40B4-BE49-F238E27FC236}">
                <a16:creationId xmlns:a16="http://schemas.microsoft.com/office/drawing/2014/main" id="{89E231D1-E6F4-D744-B354-255815F71933}"/>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7" name="Date"/>
          <p:cNvSpPr>
            <a:spLocks noGrp="1"/>
          </p:cNvSpPr>
          <p:nvPr>
            <p:ph type="dt" sz="half" idx="10"/>
          </p:nvPr>
        </p:nvSpPr>
        <p:spPr/>
        <p:txBody>
          <a:bodyPr/>
          <a:lstStyle>
            <a:lvl1pPr>
              <a:defRPr>
                <a:solidFill>
                  <a:schemeClr val="accent4">
                    <a:alpha val="70000"/>
                  </a:schemeClr>
                </a:solidFill>
              </a:defRPr>
            </a:lvl1pPr>
          </a:lstStyle>
          <a:p>
            <a:fld id="{049DC8E1-D369-0F48-9062-BB068AFD07CE}" type="datetime1">
              <a:rPr lang="en-US" smtClean="0"/>
              <a:pPr/>
              <a:t>3/21/23</a:t>
            </a:fld>
            <a:endParaRPr lang="en-US" dirty="0"/>
          </a:p>
        </p:txBody>
      </p:sp>
      <p:cxnSp>
        <p:nvCxnSpPr>
          <p:cNvPr id="33" name="Line">
            <a:extLst>
              <a:ext uri="{FF2B5EF4-FFF2-40B4-BE49-F238E27FC236}">
                <a16:creationId xmlns:a16="http://schemas.microsoft.com/office/drawing/2014/main" id="{E61121D3-034C-A148-89AD-C240C1E7F6F7}"/>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Slide Numbe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7764FD46-1B1A-6946-A3E9-01BFDF428FA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8" pos="122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3554"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043553" y="1345167"/>
            <a:ext cx="7321993"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1950849" y="1962540"/>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28" name="Date">
            <a:extLst>
              <a:ext uri="{FF2B5EF4-FFF2-40B4-BE49-F238E27FC236}">
                <a16:creationId xmlns:a16="http://schemas.microsoft.com/office/drawing/2014/main" id="{32B67432-75BE-B145-B884-FF16D239EAF2}"/>
              </a:ext>
            </a:extLst>
          </p:cNvPr>
          <p:cNvSpPr>
            <a:spLocks noGrp="1"/>
          </p:cNvSpPr>
          <p:nvPr>
            <p:ph type="dt" sz="half" idx="2"/>
          </p:nvPr>
        </p:nvSpPr>
        <p:spPr>
          <a:xfrm>
            <a:off x="10136783" y="6202177"/>
            <a:ext cx="1037760"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3/21/23</a:t>
            </a:fld>
            <a:endParaRPr lang="en-US" dirty="0"/>
          </a:p>
        </p:txBody>
      </p:sp>
      <p:cxnSp>
        <p:nvCxnSpPr>
          <p:cNvPr id="30" name="Line">
            <a:extLst>
              <a:ext uri="{FF2B5EF4-FFF2-40B4-BE49-F238E27FC236}">
                <a16:creationId xmlns:a16="http://schemas.microsoft.com/office/drawing/2014/main" id="{58350E96-57A4-414B-9B8B-1430C2B4D38E}"/>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Slide Number">
            <a:extLst>
              <a:ext uri="{FF2B5EF4-FFF2-40B4-BE49-F238E27FC236}">
                <a16:creationId xmlns:a16="http://schemas.microsoft.com/office/drawing/2014/main" id="{49E8753C-A442-034F-B0F4-92D22B3247FE}"/>
              </a:ext>
            </a:extLst>
          </p:cNvPr>
          <p:cNvSpPr>
            <a:spLocks noGrp="1"/>
          </p:cNvSpPr>
          <p:nvPr>
            <p:ph type="sldNum" sz="quarter" idx="4"/>
          </p:nvPr>
        </p:nvSpPr>
        <p:spPr>
          <a:xfrm>
            <a:off x="11206124"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pic>
        <p:nvPicPr>
          <p:cNvPr id="11" name="Purdue CoBrand">
            <a:extLst>
              <a:ext uri="{FF2B5EF4-FFF2-40B4-BE49-F238E27FC236}">
                <a16:creationId xmlns:a16="http://schemas.microsoft.com/office/drawing/2014/main" id="{015018F6-9D88-484F-86CA-DA3A362BD42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Slide - Copy &amp; Pic/Chart">
    <p:bg>
      <p:bgPr>
        <a:solidFill>
          <a:schemeClr val="accent4"/>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p:nvPicPr>
        <p:blipFill>
          <a:blip r:embed="rId2"/>
          <a:stretch>
            <a:fillRect/>
          </a:stretch>
        </p:blipFill>
        <p:spPr>
          <a:xfrm>
            <a:off x="7009" y="0"/>
            <a:ext cx="11514667" cy="914400"/>
          </a:xfrm>
          <a:prstGeom prst="rect">
            <a:avLst/>
          </a:prstGeom>
        </p:spPr>
      </p:pic>
      <p:sp>
        <p:nvSpPr>
          <p:cNvPr id="22" name="Title">
            <a:extLst>
              <a:ext uri="{FF2B5EF4-FFF2-40B4-BE49-F238E27FC236}">
                <a16:creationId xmlns:a16="http://schemas.microsoft.com/office/drawing/2014/main" id="{73768DE6-FB80-874D-8DE0-986B46F1FD05}"/>
              </a:ext>
            </a:extLst>
          </p:cNvPr>
          <p:cNvSpPr>
            <a:spLocks noGrp="1"/>
          </p:cNvSpPr>
          <p:nvPr>
            <p:ph type="ctrTitle" hasCustomPrompt="1"/>
          </p:nvPr>
        </p:nvSpPr>
        <p:spPr bwMode="blackWhite">
          <a:xfrm>
            <a:off x="1043553"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043553" y="1345166"/>
            <a:ext cx="7288495" cy="338554"/>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1943100" y="1917389"/>
            <a:ext cx="4591332"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6803762" y="1920876"/>
            <a:ext cx="4837905" cy="2982913"/>
          </a:xfrm>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23" name="Date">
            <a:extLst>
              <a:ext uri="{FF2B5EF4-FFF2-40B4-BE49-F238E27FC236}">
                <a16:creationId xmlns:a16="http://schemas.microsoft.com/office/drawing/2014/main" id="{CF069E70-AF49-2042-836A-1CC5C09B9CCB}"/>
              </a:ext>
            </a:extLst>
          </p:cNvPr>
          <p:cNvSpPr>
            <a:spLocks noGrp="1"/>
          </p:cNvSpPr>
          <p:nvPr>
            <p:ph type="dt" sz="half" idx="2"/>
          </p:nvPr>
        </p:nvSpPr>
        <p:spPr>
          <a:xfrm>
            <a:off x="10049694" y="6202177"/>
            <a:ext cx="1124849"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3/21/23</a:t>
            </a:fld>
            <a:endParaRPr lang="en-US" dirty="0"/>
          </a:p>
        </p:txBody>
      </p:sp>
      <p:cxnSp>
        <p:nvCxnSpPr>
          <p:cNvPr id="25" name="Line">
            <a:extLst>
              <a:ext uri="{FF2B5EF4-FFF2-40B4-BE49-F238E27FC236}">
                <a16:creationId xmlns:a16="http://schemas.microsoft.com/office/drawing/2014/main" id="{BCC405A1-23C8-8E4E-940E-49CA3B709385}"/>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Slide Number">
            <a:extLst>
              <a:ext uri="{FF2B5EF4-FFF2-40B4-BE49-F238E27FC236}">
                <a16:creationId xmlns:a16="http://schemas.microsoft.com/office/drawing/2014/main" id="{50D54855-2B56-7D4D-BC1F-BBB8B58B9663}"/>
              </a:ext>
            </a:extLst>
          </p:cNvPr>
          <p:cNvSpPr>
            <a:spLocks noGrp="1"/>
          </p:cNvSpPr>
          <p:nvPr>
            <p:ph type="sldNum" sz="quarter" idx="4"/>
          </p:nvPr>
        </p:nvSpPr>
        <p:spPr>
          <a:xfrm>
            <a:off x="11213873"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4587ED95-AAE2-7E48-BA94-A5301E6EE2FB}"/>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648" userDrawn="1">
          <p15:clr>
            <a:srgbClr val="FBAE40"/>
          </p15:clr>
        </p15:guide>
        <p15:guide id="8" pos="122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14" name="Photo Caption">
            <a:extLst>
              <a:ext uri="{FF2B5EF4-FFF2-40B4-BE49-F238E27FC236}">
                <a16:creationId xmlns:a16="http://schemas.microsoft.com/office/drawing/2014/main" id="{0D6DAF39-EE35-6843-807B-FF770BE21293}"/>
              </a:ext>
            </a:extLst>
          </p:cNvPr>
          <p:cNvSpPr>
            <a:spLocks noGrp="1"/>
          </p:cNvSpPr>
          <p:nvPr>
            <p:ph type="ctrTitle" hasCustomPrompt="1"/>
          </p:nvPr>
        </p:nvSpPr>
        <p:spPr bwMode="blackWhite">
          <a:xfrm>
            <a:off x="1035804" y="304800"/>
            <a:ext cx="3838891" cy="1004121"/>
          </a:xfrm>
          <a:prstGeom prst="rect">
            <a:avLst/>
          </a:prstGeom>
          <a:noFill/>
          <a:ln w="38100">
            <a:noFill/>
          </a:ln>
        </p:spPr>
        <p:txBody>
          <a:bodyPr wrap="square" lIns="0" tIns="0" rIns="0" bIns="0" anchor="t" anchorCtr="0">
            <a:spAutoFit/>
          </a:bodyPr>
          <a:lstStyle>
            <a:lvl1pPr algn="l">
              <a:defRPr sz="1800" b="1" i="0" cap="none" spc="0">
                <a:solidFill>
                  <a:schemeClr val="bg1"/>
                </a:solidFill>
                <a:latin typeface="Acumin Pro" panose="020B0504020202020204" pitchFamily="34" charset="77"/>
              </a:defRPr>
            </a:lvl1pPr>
          </a:lstStyle>
          <a:p>
            <a:r>
              <a:rPr lang="en-US" dirty="0"/>
              <a:t>Brief photo caption. Place in top left or right corner. </a:t>
            </a:r>
            <a:r>
              <a:rPr lang="en-US" dirty="0" err="1"/>
              <a:t>Acumin</a:t>
            </a:r>
            <a:r>
              <a:rPr lang="en-US" dirty="0"/>
              <a:t> Pro Bold 18 pt. Make text black or white for legibility.</a:t>
            </a:r>
          </a:p>
        </p:txBody>
      </p:sp>
      <p:pic>
        <p:nvPicPr>
          <p:cNvPr id="29" name="Gold Triangle">
            <a:extLst>
              <a:ext uri="{FF2B5EF4-FFF2-40B4-BE49-F238E27FC236}">
                <a16:creationId xmlns:a16="http://schemas.microsoft.com/office/drawing/2014/main" id="{6C3B8210-1510-C644-9CE9-0E6E1BA9961F}"/>
              </a:ext>
            </a:extLst>
          </p:cNvPr>
          <p:cNvPicPr>
            <a:picLocks noChangeAspect="1"/>
          </p:cNvPicPr>
          <p:nvPr/>
        </p:nvPicPr>
        <p:blipFill>
          <a:blip r:embed="rId2"/>
          <a:stretch>
            <a:fillRect/>
          </a:stretch>
        </p:blipFill>
        <p:spPr>
          <a:xfrm>
            <a:off x="9821333" y="0"/>
            <a:ext cx="2370667"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6" y="6202177"/>
            <a:ext cx="1142267" cy="323968"/>
          </a:xfrm>
        </p:spPr>
        <p:txBody>
          <a:bodyPr/>
          <a:lstStyle>
            <a:lvl1pPr>
              <a:defRPr>
                <a:solidFill>
                  <a:schemeClr val="accent4">
                    <a:alpha val="70000"/>
                  </a:schemeClr>
                </a:solidFill>
              </a:defRPr>
            </a:lvl1pPr>
          </a:lstStyle>
          <a:p>
            <a:fld id="{049DC8E1-D369-0F48-9062-BB068AFD07CE}" type="datetime1">
              <a:rPr lang="en-US" smtClean="0"/>
              <a:pPr/>
              <a:t>3/21/23</a:t>
            </a:fld>
            <a:endParaRPr lang="en-US" dirty="0"/>
          </a:p>
        </p:txBody>
      </p:sp>
      <p:cxnSp>
        <p:nvCxnSpPr>
          <p:cNvPr id="22" name="Line 3">
            <a:extLst>
              <a:ext uri="{FF2B5EF4-FFF2-40B4-BE49-F238E27FC236}">
                <a16:creationId xmlns:a16="http://schemas.microsoft.com/office/drawing/2014/main" id="{6E05FCF8-5823-9D4D-B7F3-412E5BDD4E01}"/>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0" name="Purdue CoBrand">
            <a:extLst>
              <a:ext uri="{FF2B5EF4-FFF2-40B4-BE49-F238E27FC236}">
                <a16:creationId xmlns:a16="http://schemas.microsoft.com/office/drawing/2014/main" id="{0D70D94C-A9C8-824B-8A46-1A0980F6882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648"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2"/>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Heading">
            <a:extLst>
              <a:ext uri="{FF2B5EF4-FFF2-40B4-BE49-F238E27FC236}">
                <a16:creationId xmlns:a16="http://schemas.microsoft.com/office/drawing/2014/main" id="{4D7D7E43-151C-6148-8D70-1135C4C4B705}"/>
              </a:ext>
            </a:extLst>
          </p:cNvPr>
          <p:cNvSpPr>
            <a:spLocks noGrp="1"/>
          </p:cNvSpPr>
          <p:nvPr>
            <p:ph type="ctrTitle" hasCustomPrompt="1"/>
          </p:nvPr>
        </p:nvSpPr>
        <p:spPr bwMode="blackWhite">
          <a:xfrm>
            <a:off x="2893545" y="1466567"/>
            <a:ext cx="6419331" cy="1210973"/>
          </a:xfrm>
          <a:prstGeom prst="rect">
            <a:avLst/>
          </a:prstGeom>
          <a:noFill/>
          <a:ln w="38100">
            <a:noFill/>
          </a:ln>
        </p:spPr>
        <p:txBody>
          <a:bodyPr wrap="square" lIns="0" tIns="0" rIns="0" bIns="0" anchor="t" anchorCtr="0">
            <a:spAutoFit/>
          </a:bodyPr>
          <a:lstStyle>
            <a:lvl1pPr algn="ctr">
              <a:defRPr sz="8600" b="0" i="0" cap="none" spc="0">
                <a:solidFill>
                  <a:schemeClr val="accent2"/>
                </a:solidFill>
                <a:latin typeface="United Sans Reg Medium" pitchFamily="2" charset="77"/>
              </a:defRPr>
            </a:lvl1pPr>
          </a:lstStyle>
          <a:p>
            <a:r>
              <a:rPr lang="en-US" dirty="0"/>
              <a:t>123</a:t>
            </a:r>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Subhead">
            <a:extLst>
              <a:ext uri="{FF2B5EF4-FFF2-40B4-BE49-F238E27FC236}">
                <a16:creationId xmlns:a16="http://schemas.microsoft.com/office/drawing/2014/main" id="{0B79470A-88E7-9241-9D11-9A69D762338C}"/>
              </a:ext>
            </a:extLst>
          </p:cNvPr>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24" name="Gold Triangle">
            <a:extLst>
              <a:ext uri="{FF2B5EF4-FFF2-40B4-BE49-F238E27FC236}">
                <a16:creationId xmlns:a16="http://schemas.microsoft.com/office/drawing/2014/main" id="{4DC803D7-BDE8-2740-B36D-EB98236EB729}"/>
              </a:ext>
            </a:extLst>
          </p:cNvPr>
          <p:cNvPicPr>
            <a:picLocks noChangeAspect="1"/>
          </p:cNvPicPr>
          <p:nvPr/>
        </p:nvPicPr>
        <p:blipFill>
          <a:blip r:embed="rId2"/>
          <a:stretch>
            <a:fillRect/>
          </a:stretch>
        </p:blipFill>
        <p:spPr>
          <a:xfrm>
            <a:off x="9821333" y="0"/>
            <a:ext cx="2370667" cy="6858000"/>
          </a:xfrm>
          <a:prstGeom prst="rect">
            <a:avLst/>
          </a:prstGeom>
        </p:spPr>
      </p:pic>
      <p:sp>
        <p:nvSpPr>
          <p:cNvPr id="25" name="Date">
            <a:extLst>
              <a:ext uri="{FF2B5EF4-FFF2-40B4-BE49-F238E27FC236}">
                <a16:creationId xmlns:a16="http://schemas.microsoft.com/office/drawing/2014/main" id="{A7492D50-D618-9F40-B9F2-9B08441829B8}"/>
              </a:ext>
            </a:extLst>
          </p:cNvPr>
          <p:cNvSpPr>
            <a:spLocks noGrp="1"/>
          </p:cNvSpPr>
          <p:nvPr>
            <p:ph type="dt" sz="half" idx="10"/>
          </p:nvPr>
        </p:nvSpPr>
        <p:spPr>
          <a:xfrm>
            <a:off x="10154195" y="6202177"/>
            <a:ext cx="1020348" cy="323968"/>
          </a:xfrm>
        </p:spPr>
        <p:txBody>
          <a:bodyPr/>
          <a:lstStyle>
            <a:lvl1pPr>
              <a:defRPr>
                <a:solidFill>
                  <a:schemeClr val="accent4">
                    <a:alpha val="70000"/>
                  </a:schemeClr>
                </a:solidFill>
              </a:defRPr>
            </a:lvl1pPr>
          </a:lstStyle>
          <a:p>
            <a:fld id="{049DC8E1-D369-0F48-9062-BB068AFD07CE}" type="datetime1">
              <a:rPr lang="en-US" smtClean="0"/>
              <a:pPr/>
              <a:t>3/21/23</a:t>
            </a:fld>
            <a:endParaRPr lang="en-US" dirty="0"/>
          </a:p>
        </p:txBody>
      </p:sp>
      <p:cxnSp>
        <p:nvCxnSpPr>
          <p:cNvPr id="27" name="Line">
            <a:extLst>
              <a:ext uri="{FF2B5EF4-FFF2-40B4-BE49-F238E27FC236}">
                <a16:creationId xmlns:a16="http://schemas.microsoft.com/office/drawing/2014/main" id="{8F96F97C-D2D6-7949-BDC5-C0B91FB918BD}"/>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Slide Number">
            <a:extLst>
              <a:ext uri="{FF2B5EF4-FFF2-40B4-BE49-F238E27FC236}">
                <a16:creationId xmlns:a16="http://schemas.microsoft.com/office/drawing/2014/main" id="{8E13B548-F076-CF46-A887-15D7D4869738}"/>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3" name="Purdue CoBrand">
            <a:extLst>
              <a:ext uri="{FF2B5EF4-FFF2-40B4-BE49-F238E27FC236}">
                <a16:creationId xmlns:a16="http://schemas.microsoft.com/office/drawing/2014/main" id="{02AF4752-483E-A944-BFB9-0D6D93CB033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2"/>
        </a:solidFill>
        <a:effectLst/>
      </p:bgPr>
    </p:bg>
    <p:spTree>
      <p:nvGrpSpPr>
        <p:cNvPr id="1" name=""/>
        <p:cNvGrpSpPr/>
        <p:nvPr/>
      </p:nvGrpSpPr>
      <p:grpSpPr>
        <a:xfrm>
          <a:off x="0" y="0"/>
          <a:ext cx="0" cy="0"/>
          <a:chOff x="0" y="0"/>
          <a:chExt cx="0" cy="0"/>
        </a:xfrm>
      </p:grpSpPr>
      <p:sp>
        <p:nvSpPr>
          <p:cNvPr id="17" name="Gold Background">
            <a:extLst>
              <a:ext uri="{FF2B5EF4-FFF2-40B4-BE49-F238E27FC236}">
                <a16:creationId xmlns:a16="http://schemas.microsoft.com/office/drawing/2014/main" id="{F59025A6-822F-2D44-9F31-61A4A63F5CD3}"/>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35351" y="1557666"/>
            <a:ext cx="7334529" cy="854080"/>
          </a:xfrm>
          <a:prstGeom prst="rect">
            <a:avLst/>
          </a:prstGeom>
          <a:noFill/>
          <a:ln w="38100">
            <a:noFill/>
          </a:ln>
        </p:spPr>
        <p:txBody>
          <a:bodyPr wrap="square" lIns="0" tIns="0" rIns="0" bIns="0" anchor="t" anchorCtr="0">
            <a:spAutoFit/>
          </a:bodyPr>
          <a:lstStyle>
            <a:lvl1pPr algn="l">
              <a:defRPr sz="6000" b="1" i="1" spc="0">
                <a:solidFill>
                  <a:schemeClr val="bg1"/>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1959575" y="2578488"/>
            <a:ext cx="6487002" cy="1024867"/>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Black Triangle">
            <a:extLst>
              <a:ext uri="{FF2B5EF4-FFF2-40B4-BE49-F238E27FC236}">
                <a16:creationId xmlns:a16="http://schemas.microsoft.com/office/drawing/2014/main" id="{904FC13A-FC75-1849-92C4-9C25AD10CCBD}"/>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22" name="Date">
            <a:extLst>
              <a:ext uri="{FF2B5EF4-FFF2-40B4-BE49-F238E27FC236}">
                <a16:creationId xmlns:a16="http://schemas.microsoft.com/office/drawing/2014/main" id="{F8CD2E15-DFA2-0F4C-8839-A9AD4504A2B8}"/>
              </a:ext>
            </a:extLst>
          </p:cNvPr>
          <p:cNvSpPr>
            <a:spLocks noGrp="1"/>
          </p:cNvSpPr>
          <p:nvPr>
            <p:ph type="dt" sz="half" idx="10"/>
          </p:nvPr>
        </p:nvSpPr>
        <p:spPr>
          <a:xfrm>
            <a:off x="10084526" y="6202177"/>
            <a:ext cx="1090017" cy="323968"/>
          </a:xfrm>
        </p:spPr>
        <p:txBody>
          <a:bodyPr/>
          <a:lstStyle>
            <a:lvl1pPr>
              <a:defRPr>
                <a:solidFill>
                  <a:schemeClr val="accent4">
                    <a:alpha val="70000"/>
                  </a:schemeClr>
                </a:solidFill>
              </a:defRPr>
            </a:lvl1pPr>
          </a:lstStyle>
          <a:p>
            <a:fld id="{049DC8E1-D369-0F48-9062-BB068AFD07CE}" type="datetime1">
              <a:rPr lang="en-US" smtClean="0"/>
              <a:pPr/>
              <a:t>3/21/23</a:t>
            </a:fld>
            <a:endParaRPr lang="en-US" dirty="0"/>
          </a:p>
        </p:txBody>
      </p:sp>
      <p:cxnSp>
        <p:nvCxnSpPr>
          <p:cNvPr id="25" name="Line">
            <a:extLst>
              <a:ext uri="{FF2B5EF4-FFF2-40B4-BE49-F238E27FC236}">
                <a16:creationId xmlns:a16="http://schemas.microsoft.com/office/drawing/2014/main" id="{A45DD0F1-B8FD-0047-817A-E2982F127A6A}"/>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Slide Number">
            <a:extLst>
              <a:ext uri="{FF2B5EF4-FFF2-40B4-BE49-F238E27FC236}">
                <a16:creationId xmlns:a16="http://schemas.microsoft.com/office/drawing/2014/main" id="{ACFC5D5C-1C9B-F148-A910-72ADDA93ABF0}"/>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2" name="Purdue CoBrand">
            <a:extLst>
              <a:ext uri="{FF2B5EF4-FFF2-40B4-BE49-F238E27FC236}">
                <a16:creationId xmlns:a16="http://schemas.microsoft.com/office/drawing/2014/main" id="{ED048DF0-38E2-174A-8D5E-9CDD85B3E0B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71704" y="5981517"/>
            <a:ext cx="4349072" cy="460490"/>
          </a:xfrm>
          <a:prstGeom prst="rect">
            <a:avLst/>
          </a:prstGeom>
        </p:spPr>
      </p:pic>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928" userDrawn="1">
          <p15:clr>
            <a:srgbClr val="FBAE40"/>
          </p15:clr>
        </p15:guide>
        <p15:guide id="8" pos="122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154195" y="6202177"/>
            <a:ext cx="1020348"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3/21/23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1299112"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cxnSp>
        <p:nvCxnSpPr>
          <p:cNvPr id="16" name="Straight Connector 15">
            <a:extLst>
              <a:ext uri="{FF2B5EF4-FFF2-40B4-BE49-F238E27FC236}">
                <a16:creationId xmlns:a16="http://schemas.microsoft.com/office/drawing/2014/main" id="{8DFF833F-712C-324A-8187-5455C581BDBA}"/>
              </a:ext>
            </a:extLst>
          </p:cNvPr>
          <p:cNvCxnSpPr>
            <a:cxnSpLocks/>
          </p:cNvCxnSpPr>
          <p:nvPr/>
        </p:nvCxnSpPr>
        <p:spPr>
          <a:xfrm>
            <a:off x="11200667" y="6270568"/>
            <a:ext cx="0" cy="1600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orient="horz" pos="39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www.arcgis.com/apps/dashboards/b8ad49ff51d2420189ce7a010dbe96d5"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hyperlink" Target="https://www.esri.com/en-us/arcgis/products/arcgis-dashboards/overview" TargetMode="External"/><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3" Type="http://schemas.openxmlformats.org/officeDocument/2006/relationships/hyperlink" Target="https://www.arcgis.com/apps/dashboards/b8ad49ff51d2420189ce7a010dbe96d5"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hyperlink" Target="https://www.esri.com/en-us/arcgis/products/arcgis-dashboards/overview" TargetMode="External"/><Relationship Id="rId4" Type="http://schemas.openxmlformats.org/officeDocument/2006/relationships/image" Target="../media/image13.jpg"/></Relationships>
</file>

<file path=ppt/slides/_rels/slide12.xml.rels><?xml version="1.0" encoding="UTF-8" standalone="yes"?>
<Relationships xmlns="http://schemas.openxmlformats.org/package/2006/relationships"><Relationship Id="rId3" Type="http://schemas.openxmlformats.org/officeDocument/2006/relationships/hyperlink" Target="https://www.arcgis.com/apps/dashboards/b8ad49ff51d2420189ce7a010dbe96d5"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hyperlink" Target="https://www.esri.com/en-us/arcgis/products/arcgis-dashboards/overview" TargetMode="External"/><Relationship Id="rId4" Type="http://schemas.openxmlformats.org/officeDocument/2006/relationships/image" Target="../media/image14.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www.arcgis.com/apps/dashboards/b8ad49ff51d2420189ce7a010dbe96d5"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3" Type="http://schemas.openxmlformats.org/officeDocument/2006/relationships/hyperlink" Target="https://www.esri.com/en-us/arcgis/products/arcgis-dashboards/overview" TargetMode="External"/><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www.arcgis.com/apps/dashboards/b8ad49ff51d2420189ce7a010dbe96d5"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hyperlink" Target="https://doc.arcgis.com/en/dashboards/latest/get-started/dashboard-layout.htm" TargetMode="External"/><Relationship Id="rId4" Type="http://schemas.openxmlformats.org/officeDocument/2006/relationships/image" Target="../media/image15.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hyperlink" Target="https://www.esri.com/en-us/arcgis/products/arcgis-dashboards/overview"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hyperlink" Target="https://www.arcgis.com/apps/mapviewer/index.html?webmap=10adc88fc65745828f708c89c472ca39"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6.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www.esri.com/en-us/arcgis/products/arcgis-dashboards/overview"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hyperlink" Target="https://www.esri.com/en-us/arcgis/products/arcgis-dashboards/overview"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arcgis.com/apps/dashboards/8ef79b40d12e4b4d8f2d27afafdc80a7"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hyperlink" Target="https://www.esri.com/en-us/arcgis/products/arcgis-dashboards/overview" TargetMode="Externa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hyperlink" Target="https://www.arcgis.com/apps/dashboards/2130a960628445938fd70ae1b108c29a"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hyperlink" Target="https://www.esri.com/en-us/arcgis/products/arcgis-dashboards/overview" TargetMode="Externa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hyperlink" Target="https://www.arcgis.com/apps/dashboards/b8ad49ff51d2420189ce7a010dbe96d5"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hyperlink" Target="https://www.esri.com/en-us/arcgis/products/arcgis-dashboards/overview" TargetMode="External"/><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hyperlink" Target="https://www.arcgis.com/apps/dashboards/b8ad49ff51d2420189ce7a010dbe96d5"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hyperlink" Target="https://www.esri.com/en-us/arcgis/products/arcgis-dashboards/overview" TargetMode="External"/><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C6DAED2-C73D-2443-84E6-FD89A1066655}"/>
              </a:ext>
            </a:extLst>
          </p:cNvPr>
          <p:cNvSpPr>
            <a:spLocks noGrp="1"/>
          </p:cNvSpPr>
          <p:nvPr>
            <p:ph type="ctrTitle"/>
          </p:nvPr>
        </p:nvSpPr>
        <p:spPr>
          <a:xfrm>
            <a:off x="746760" y="853440"/>
            <a:ext cx="9108285" cy="3139321"/>
          </a:xfrm>
        </p:spPr>
        <p:txBody>
          <a:bodyPr/>
          <a:lstStyle/>
          <a:p>
            <a:r>
              <a:rPr lang="en-US" sz="4800" dirty="0">
                <a:latin typeface="Times New Roman" panose="02020603050405020304" pitchFamily="18" charset="0"/>
                <a:cs typeface="Times New Roman" panose="02020603050405020304" pitchFamily="18" charset="0"/>
              </a:rPr>
              <a:t>Welcome to </a:t>
            </a:r>
            <a:r>
              <a:rPr lang="en-US" sz="4800" dirty="0">
                <a:effectLst/>
                <a:latin typeface="Times New Roman" panose="02020603050405020304" pitchFamily="18" charset="0"/>
                <a:cs typeface="Times New Roman" panose="02020603050405020304" pitchFamily="18" charset="0"/>
              </a:rPr>
              <a:t>CGT 575 Data</a:t>
            </a:r>
            <a:br>
              <a:rPr lang="en-US" sz="4800" dirty="0">
                <a:latin typeface="Times New Roman" panose="02020603050405020304" pitchFamily="18" charset="0"/>
                <a:cs typeface="Times New Roman" panose="02020603050405020304" pitchFamily="18" charset="0"/>
              </a:rPr>
            </a:br>
            <a:r>
              <a:rPr lang="en-US" sz="4800" dirty="0">
                <a:effectLst/>
                <a:latin typeface="Times New Roman" panose="02020603050405020304" pitchFamily="18" charset="0"/>
                <a:cs typeface="Times New Roman" panose="02020603050405020304" pitchFamily="18" charset="0"/>
              </a:rPr>
              <a:t>Visualization Tools &amp;</a:t>
            </a:r>
            <a:br>
              <a:rPr lang="en-US" sz="4800" dirty="0">
                <a:latin typeface="Times New Roman" panose="02020603050405020304" pitchFamily="18" charset="0"/>
                <a:cs typeface="Times New Roman" panose="02020603050405020304" pitchFamily="18" charset="0"/>
              </a:rPr>
            </a:br>
            <a:r>
              <a:rPr lang="en-US" sz="4800" dirty="0">
                <a:effectLst/>
                <a:latin typeface="Times New Roman" panose="02020603050405020304" pitchFamily="18" charset="0"/>
                <a:cs typeface="Times New Roman" panose="02020603050405020304" pitchFamily="18" charset="0"/>
              </a:rPr>
              <a:t>Applications</a:t>
            </a: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r>
              <a:rPr lang="en-US" sz="4800" dirty="0">
                <a:latin typeface="Times New Roman" panose="02020603050405020304" pitchFamily="18" charset="0"/>
                <a:cs typeface="Times New Roman" panose="02020603050405020304" pitchFamily="18" charset="0"/>
              </a:rPr>
              <a:t>2023 spring</a:t>
            </a:r>
          </a:p>
        </p:txBody>
      </p:sp>
      <p:sp>
        <p:nvSpPr>
          <p:cNvPr id="5" name="Slide Number">
            <a:extLst>
              <a:ext uri="{FF2B5EF4-FFF2-40B4-BE49-F238E27FC236}">
                <a16:creationId xmlns:a16="http://schemas.microsoft.com/office/drawing/2014/main" id="{BC6C36F4-D49A-904E-968D-C3A9784ABFE4}"/>
              </a:ext>
            </a:extLst>
          </p:cNvPr>
          <p:cNvSpPr>
            <a:spLocks noGrp="1"/>
          </p:cNvSpPr>
          <p:nvPr>
            <p:ph type="sldNum" sz="quarter" idx="12"/>
          </p:nvPr>
        </p:nvSpPr>
        <p:spPr>
          <a:xfrm>
            <a:off x="11213873" y="6181281"/>
            <a:ext cx="487680" cy="365760"/>
          </a:xfrm>
        </p:spPr>
        <p:txBody>
          <a:bodyPr/>
          <a:lstStyle/>
          <a:p>
            <a:fld id="{8A7A6979-0714-4377-B894-6BE4C2D6E202}" type="slidenum">
              <a:rPr lang="en-US" smtClean="0"/>
              <a:pPr/>
              <a:t>1</a:t>
            </a:fld>
            <a:endParaRPr lang="en-US" dirty="0"/>
          </a:p>
        </p:txBody>
      </p:sp>
      <p:sp>
        <p:nvSpPr>
          <p:cNvPr id="7" name="Subtitle 6">
            <a:extLst>
              <a:ext uri="{FF2B5EF4-FFF2-40B4-BE49-F238E27FC236}">
                <a16:creationId xmlns:a16="http://schemas.microsoft.com/office/drawing/2014/main" id="{940BF822-20B1-B043-811E-E223FBAE3504}"/>
              </a:ext>
            </a:extLst>
          </p:cNvPr>
          <p:cNvSpPr>
            <a:spLocks noGrp="1"/>
          </p:cNvSpPr>
          <p:nvPr>
            <p:ph type="subTitle" idx="1"/>
          </p:nvPr>
        </p:nvSpPr>
        <p:spPr>
          <a:xfrm>
            <a:off x="746760" y="3992761"/>
            <a:ext cx="7096269" cy="336015"/>
          </a:xfrm>
        </p:spPr>
        <p:txBody>
          <a:bodyPr/>
          <a:lstStyle/>
          <a:p>
            <a:r>
              <a:rPr lang="en-US" dirty="0">
                <a:latin typeface="Times New Roman" panose="02020603050405020304" pitchFamily="18" charset="0"/>
                <a:cs typeface="Times New Roman" panose="02020603050405020304" pitchFamily="18" charset="0"/>
              </a:rPr>
              <a:t>Week 11- Lecture 1</a:t>
            </a:r>
          </a:p>
        </p:txBody>
      </p:sp>
    </p:spTree>
    <p:extLst>
      <p:ext uri="{BB962C8B-B14F-4D97-AF65-F5344CB8AC3E}">
        <p14:creationId xmlns:p14="http://schemas.microsoft.com/office/powerpoint/2010/main" val="2664743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Types of Dashboards-Tactical</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10</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251460" y="1041126"/>
            <a:ext cx="11689080" cy="792041"/>
          </a:xfrm>
          <a:prstGeom prst="rect">
            <a:avLst/>
          </a:prstGeom>
          <a:noFill/>
        </p:spPr>
        <p:txBody>
          <a:bodyPr vert="horz" wrap="square" lIns="0" tIns="0" rIns="0" bIns="0" rtlCol="0" anchor="t" anchorCtr="0">
            <a:normAutofit fontScale="85000" lnSpcReduction="20000"/>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ctr"/>
            <a:r>
              <a:rPr lang="en-US" sz="3800" dirty="0">
                <a:solidFill>
                  <a:srgbClr val="0070C0"/>
                </a:solidFill>
                <a:latin typeface="Times New Roman" panose="02020603050405020304" pitchFamily="18" charset="0"/>
                <a:cs typeface="Times New Roman" panose="02020603050405020304" pitchFamily="18" charset="0"/>
              </a:rPr>
              <a:t>Help analyze historical data and visualize trends to gain deeper understanding</a:t>
            </a:r>
          </a:p>
          <a:p>
            <a:endParaRPr lang="en-US" sz="2800" dirty="0"/>
          </a:p>
        </p:txBody>
      </p:sp>
      <p:pic>
        <p:nvPicPr>
          <p:cNvPr id="4" name="Picture 3">
            <a:hlinkClick r:id="rId3"/>
            <a:extLst>
              <a:ext uri="{FF2B5EF4-FFF2-40B4-BE49-F238E27FC236}">
                <a16:creationId xmlns:a16="http://schemas.microsoft.com/office/drawing/2014/main" id="{B94F547D-3525-2E7C-BF10-17529816B9BB}"/>
              </a:ext>
            </a:extLst>
          </p:cNvPr>
          <p:cNvPicPr>
            <a:picLocks noChangeAspect="1"/>
          </p:cNvPicPr>
          <p:nvPr/>
        </p:nvPicPr>
        <p:blipFill>
          <a:blip r:embed="rId4"/>
          <a:srcRect/>
          <a:stretch/>
        </p:blipFill>
        <p:spPr>
          <a:xfrm>
            <a:off x="1843969" y="1795428"/>
            <a:ext cx="10127051" cy="5010743"/>
          </a:xfrm>
          <a:prstGeom prst="rect">
            <a:avLst/>
          </a:prstGeom>
        </p:spPr>
      </p:pic>
      <p:sp>
        <p:nvSpPr>
          <p:cNvPr id="11" name="TextBox 10">
            <a:extLst>
              <a:ext uri="{FF2B5EF4-FFF2-40B4-BE49-F238E27FC236}">
                <a16:creationId xmlns:a16="http://schemas.microsoft.com/office/drawing/2014/main" id="{BBC12DFB-FE86-8920-E2D9-04DA9FF68829}"/>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5"/>
              </a:rPr>
              <a:t>ESRI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9799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Types of Dashboards-Operational</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11</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251460" y="1041126"/>
            <a:ext cx="11689080" cy="792041"/>
          </a:xfrm>
          <a:prstGeom prst="rect">
            <a:avLst/>
          </a:prstGeom>
          <a:noFill/>
        </p:spPr>
        <p:txBody>
          <a:bodyPr vert="horz" wrap="square" lIns="0" tIns="0" rIns="0" bIns="0" rtlCol="0" anchor="t" anchorCtr="0">
            <a:normAutofit fontScale="92500" lnSpcReduction="20000"/>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ctr"/>
            <a:r>
              <a:rPr lang="en-US" sz="3500" dirty="0">
                <a:solidFill>
                  <a:srgbClr val="0070C0"/>
                </a:solidFill>
                <a:latin typeface="Times New Roman" panose="02020603050405020304" pitchFamily="18" charset="0"/>
                <a:cs typeface="Times New Roman" panose="02020603050405020304" pitchFamily="18" charset="0"/>
              </a:rPr>
              <a:t>Help understand events, projects, or assets by monitoring their status in real time</a:t>
            </a:r>
          </a:p>
          <a:p>
            <a:endParaRPr lang="en-US" sz="2800" dirty="0"/>
          </a:p>
        </p:txBody>
      </p:sp>
      <p:pic>
        <p:nvPicPr>
          <p:cNvPr id="4" name="Picture 3">
            <a:hlinkClick r:id="rId3"/>
            <a:extLst>
              <a:ext uri="{FF2B5EF4-FFF2-40B4-BE49-F238E27FC236}">
                <a16:creationId xmlns:a16="http://schemas.microsoft.com/office/drawing/2014/main" id="{B94F547D-3525-2E7C-BF10-17529816B9BB}"/>
              </a:ext>
            </a:extLst>
          </p:cNvPr>
          <p:cNvPicPr>
            <a:picLocks noChangeAspect="1"/>
          </p:cNvPicPr>
          <p:nvPr/>
        </p:nvPicPr>
        <p:blipFill>
          <a:blip r:embed="rId4"/>
          <a:srcRect/>
          <a:stretch/>
        </p:blipFill>
        <p:spPr>
          <a:xfrm>
            <a:off x="1865215" y="1795428"/>
            <a:ext cx="10084558" cy="5010743"/>
          </a:xfrm>
          <a:prstGeom prst="rect">
            <a:avLst/>
          </a:prstGeom>
        </p:spPr>
      </p:pic>
      <p:sp>
        <p:nvSpPr>
          <p:cNvPr id="11" name="TextBox 10">
            <a:extLst>
              <a:ext uri="{FF2B5EF4-FFF2-40B4-BE49-F238E27FC236}">
                <a16:creationId xmlns:a16="http://schemas.microsoft.com/office/drawing/2014/main" id="{BBC12DFB-FE86-8920-E2D9-04DA9FF68829}"/>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5"/>
              </a:rPr>
              <a:t>ESRI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2606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Types of Dashboards-Informational</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12</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251460" y="1041126"/>
            <a:ext cx="11689080" cy="792041"/>
          </a:xfrm>
          <a:prstGeom prst="rect">
            <a:avLst/>
          </a:prstGeom>
          <a:noFill/>
        </p:spPr>
        <p:txBody>
          <a:bodyPr vert="horz" wrap="square" lIns="0" tIns="0" rIns="0" bIns="0" rtlCol="0" anchor="t" anchorCtr="0">
            <a:normAutofit fontScale="92500" lnSpcReduction="20000"/>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ctr"/>
            <a:r>
              <a:rPr lang="en-US" sz="3500" dirty="0">
                <a:solidFill>
                  <a:srgbClr val="0070C0"/>
                </a:solidFill>
                <a:latin typeface="Times New Roman" panose="02020603050405020304" pitchFamily="18" charset="0"/>
                <a:cs typeface="Times New Roman" panose="02020603050405020304" pitchFamily="18" charset="0"/>
              </a:rPr>
              <a:t>Help organizations inform and engage their audiences through community outreach.</a:t>
            </a:r>
          </a:p>
          <a:p>
            <a:endParaRPr lang="en-US" sz="2800" dirty="0"/>
          </a:p>
        </p:txBody>
      </p:sp>
      <p:pic>
        <p:nvPicPr>
          <p:cNvPr id="4" name="Picture 3">
            <a:hlinkClick r:id="rId3"/>
            <a:extLst>
              <a:ext uri="{FF2B5EF4-FFF2-40B4-BE49-F238E27FC236}">
                <a16:creationId xmlns:a16="http://schemas.microsoft.com/office/drawing/2014/main" id="{B94F547D-3525-2E7C-BF10-17529816B9BB}"/>
              </a:ext>
            </a:extLst>
          </p:cNvPr>
          <p:cNvPicPr>
            <a:picLocks noChangeAspect="1"/>
          </p:cNvPicPr>
          <p:nvPr/>
        </p:nvPicPr>
        <p:blipFill>
          <a:blip r:embed="rId4"/>
          <a:srcRect/>
          <a:stretch/>
        </p:blipFill>
        <p:spPr>
          <a:xfrm>
            <a:off x="1868719" y="1795428"/>
            <a:ext cx="10077550" cy="5010743"/>
          </a:xfrm>
          <a:prstGeom prst="rect">
            <a:avLst/>
          </a:prstGeom>
        </p:spPr>
      </p:pic>
      <p:sp>
        <p:nvSpPr>
          <p:cNvPr id="11" name="TextBox 10">
            <a:extLst>
              <a:ext uri="{FF2B5EF4-FFF2-40B4-BE49-F238E27FC236}">
                <a16:creationId xmlns:a16="http://schemas.microsoft.com/office/drawing/2014/main" id="{BBC12DFB-FE86-8920-E2D9-04DA9FF68829}"/>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5"/>
              </a:rPr>
              <a:t>ESRI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8855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139867" y="2955407"/>
            <a:ext cx="10034675" cy="854080"/>
          </a:xfrm>
        </p:spPr>
        <p:txBody>
          <a:bodyPr/>
          <a:lstStyle/>
          <a:p>
            <a:r>
              <a:rPr lang="en-US" sz="6000" i="0" dirty="0">
                <a:solidFill>
                  <a:schemeClr val="accent1"/>
                </a:solidFill>
              </a:rPr>
              <a:t>Characteristics of an Effective Dashboard</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13</a:t>
            </a:fld>
            <a:endParaRPr lang="en-US" dirty="0"/>
          </a:p>
        </p:txBody>
      </p:sp>
    </p:spTree>
    <p:extLst>
      <p:ext uri="{BB962C8B-B14F-4D97-AF65-F5344CB8AC3E}">
        <p14:creationId xmlns:p14="http://schemas.microsoft.com/office/powerpoint/2010/main" val="11041628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14</a:t>
            </a:fld>
            <a:endParaRPr lang="en-US" dirty="0"/>
          </a:p>
        </p:txBody>
      </p:sp>
      <p:pic>
        <p:nvPicPr>
          <p:cNvPr id="7" name="Picture 6">
            <a:hlinkClick r:id="rId3"/>
            <a:extLst>
              <a:ext uri="{FF2B5EF4-FFF2-40B4-BE49-F238E27FC236}">
                <a16:creationId xmlns:a16="http://schemas.microsoft.com/office/drawing/2014/main" id="{908AFD25-0C98-D613-B663-0997E6690346}"/>
              </a:ext>
            </a:extLst>
          </p:cNvPr>
          <p:cNvPicPr>
            <a:picLocks noChangeAspect="1"/>
          </p:cNvPicPr>
          <p:nvPr/>
        </p:nvPicPr>
        <p:blipFill>
          <a:blip r:embed="rId4"/>
          <a:srcRect/>
          <a:stretch/>
        </p:blipFill>
        <p:spPr>
          <a:xfrm>
            <a:off x="465759" y="0"/>
            <a:ext cx="11260482" cy="5602815"/>
          </a:xfrm>
          <a:prstGeom prst="rect">
            <a:avLst/>
          </a:prstGeom>
        </p:spPr>
      </p:pic>
      <p:sp>
        <p:nvSpPr>
          <p:cNvPr id="8" name="TextBox 7">
            <a:extLst>
              <a:ext uri="{FF2B5EF4-FFF2-40B4-BE49-F238E27FC236}">
                <a16:creationId xmlns:a16="http://schemas.microsoft.com/office/drawing/2014/main" id="{6081C5C4-FD66-6A6B-A0ED-B6FDCB78F59D}"/>
              </a:ext>
            </a:extLst>
          </p:cNvPr>
          <p:cNvSpPr txBox="1"/>
          <p:nvPr/>
        </p:nvSpPr>
        <p:spPr>
          <a:xfrm>
            <a:off x="4839044" y="5623710"/>
            <a:ext cx="7246276" cy="646331"/>
          </a:xfrm>
          <a:prstGeom prst="rect">
            <a:avLst/>
          </a:prstGeom>
          <a:noFill/>
        </p:spPr>
        <p:txBody>
          <a:bodyPr wrap="square" rtlCol="0">
            <a:spAutoFit/>
          </a:bodyPr>
          <a:lstStyle/>
          <a:p>
            <a:r>
              <a:rPr lang="en-US" dirty="0"/>
              <a:t>Keywords- 1) attention, 2) data, important, 3) understand, 4) performance measures, clearly, accurately, directly, without distraction</a:t>
            </a:r>
          </a:p>
        </p:txBody>
      </p:sp>
    </p:spTree>
    <p:extLst>
      <p:ext uri="{BB962C8B-B14F-4D97-AF65-F5344CB8AC3E}">
        <p14:creationId xmlns:p14="http://schemas.microsoft.com/office/powerpoint/2010/main" val="1091850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Dashboard Characteristics</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15</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251460" y="1398508"/>
            <a:ext cx="11689080" cy="4209812"/>
          </a:xfrm>
          <a:prstGeom prst="rect">
            <a:avLst/>
          </a:prstGeom>
          <a:noFill/>
        </p:spPr>
        <p:txBody>
          <a:bodyPr vert="horz" wrap="square" lIns="0" tIns="0" rIns="0" bIns="0" rtlCol="0" anchor="t" anchorCtr="0">
            <a:normAutofit fontScale="25000" lnSpcReduction="20000"/>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buFont typeface="Arial" panose="020B0604020202020204" pitchFamily="34" charset="0"/>
              <a:buChar char="•"/>
            </a:pPr>
            <a:r>
              <a:rPr lang="en-US" sz="17600" dirty="0">
                <a:solidFill>
                  <a:srgbClr val="00B050"/>
                </a:solidFill>
                <a:latin typeface="Times New Roman" panose="02020603050405020304" pitchFamily="18" charset="0"/>
                <a:cs typeface="Times New Roman" panose="02020603050405020304" pitchFamily="18" charset="0"/>
              </a:rPr>
              <a:t>Draws your attention to where it's needed</a:t>
            </a:r>
          </a:p>
          <a:p>
            <a:pPr>
              <a:buFont typeface="Arial" panose="020B0604020202020204" pitchFamily="34" charset="0"/>
              <a:buChar char="•"/>
            </a:pPr>
            <a:r>
              <a:rPr lang="en-US" sz="17600" dirty="0">
                <a:solidFill>
                  <a:srgbClr val="00B050"/>
                </a:solidFill>
                <a:latin typeface="Times New Roman" panose="02020603050405020304" pitchFamily="18" charset="0"/>
                <a:cs typeface="Times New Roman" panose="02020603050405020304" pitchFamily="18" charset="0"/>
              </a:rPr>
              <a:t>Shows what's most important on a screen full of data</a:t>
            </a:r>
          </a:p>
          <a:p>
            <a:pPr>
              <a:buFont typeface="Arial" panose="020B0604020202020204" pitchFamily="34" charset="0"/>
              <a:buChar char="•"/>
            </a:pPr>
            <a:r>
              <a:rPr lang="en-US" sz="17600" dirty="0">
                <a:solidFill>
                  <a:srgbClr val="00B050"/>
                </a:solidFill>
                <a:latin typeface="Times New Roman" panose="02020603050405020304" pitchFamily="18" charset="0"/>
                <a:cs typeface="Times New Roman" panose="02020603050405020304" pitchFamily="18" charset="0"/>
              </a:rPr>
              <a:t>Provides its audience the ability to understand what's happening and respond quickly</a:t>
            </a:r>
          </a:p>
          <a:p>
            <a:pPr>
              <a:buFont typeface="Arial" panose="020B0604020202020204" pitchFamily="34" charset="0"/>
              <a:buChar char="•"/>
            </a:pPr>
            <a:r>
              <a:rPr lang="en-US" sz="17600" dirty="0">
                <a:solidFill>
                  <a:srgbClr val="00B050"/>
                </a:solidFill>
                <a:latin typeface="Times New Roman" panose="02020603050405020304" pitchFamily="18" charset="0"/>
                <a:cs typeface="Times New Roman" panose="02020603050405020304" pitchFamily="18" charset="0"/>
              </a:rPr>
              <a:t>Expresses performance measures clearly, accurately, directly, and without distraction</a:t>
            </a:r>
          </a:p>
          <a:p>
            <a:endParaRPr lang="en-US" sz="2800" dirty="0"/>
          </a:p>
        </p:txBody>
      </p:sp>
      <p:sp>
        <p:nvSpPr>
          <p:cNvPr id="11" name="TextBox 10">
            <a:extLst>
              <a:ext uri="{FF2B5EF4-FFF2-40B4-BE49-F238E27FC236}">
                <a16:creationId xmlns:a16="http://schemas.microsoft.com/office/drawing/2014/main" id="{BBC12DFB-FE86-8920-E2D9-04DA9FF68829}"/>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3"/>
              </a:rPr>
              <a:t>ESRI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59373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139867" y="2955407"/>
            <a:ext cx="10034675" cy="854080"/>
          </a:xfrm>
        </p:spPr>
        <p:txBody>
          <a:bodyPr/>
          <a:lstStyle/>
          <a:p>
            <a:r>
              <a:rPr lang="en-US" sz="6000" i="0" dirty="0">
                <a:solidFill>
                  <a:schemeClr val="accent1"/>
                </a:solidFill>
              </a:rPr>
              <a:t>Dashboard Layout</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16</a:t>
            </a:fld>
            <a:endParaRPr lang="en-US" dirty="0"/>
          </a:p>
        </p:txBody>
      </p:sp>
    </p:spTree>
    <p:extLst>
      <p:ext uri="{BB962C8B-B14F-4D97-AF65-F5344CB8AC3E}">
        <p14:creationId xmlns:p14="http://schemas.microsoft.com/office/powerpoint/2010/main" val="31746396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Dashboard Layout</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17</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1" y="1041126"/>
            <a:ext cx="3572167" cy="4871994"/>
          </a:xfrm>
          <a:prstGeom prst="rect">
            <a:avLst/>
          </a:prstGeom>
          <a:noFill/>
        </p:spPr>
        <p:txBody>
          <a:bodyPr vert="horz" wrap="square" lIns="0" tIns="0" rIns="0" bIns="0" rtlCol="0" anchor="t" anchorCtr="0">
            <a:normAutofit fontScale="25000" lnSpcReduction="20000"/>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marL="285750" indent="-285750">
              <a:buFont typeface="Arial" panose="020B0604020202020204" pitchFamily="34" charset="0"/>
              <a:buChar char="•"/>
            </a:pPr>
            <a:r>
              <a:rPr lang="en-US" sz="8800" dirty="0">
                <a:solidFill>
                  <a:srgbClr val="0070C0"/>
                </a:solidFill>
                <a:latin typeface="Times New Roman" panose="02020603050405020304" pitchFamily="18" charset="0"/>
                <a:cs typeface="Times New Roman" panose="02020603050405020304" pitchFamily="18" charset="0"/>
              </a:rPr>
              <a:t>A dashboard comprise of one or more elements- header, maps, lists, charts, gauges, etc.</a:t>
            </a:r>
          </a:p>
          <a:p>
            <a:pPr marL="285750" indent="-285750">
              <a:buFont typeface="Arial" panose="020B0604020202020204" pitchFamily="34" charset="0"/>
              <a:buChar char="•"/>
            </a:pPr>
            <a:r>
              <a:rPr lang="en-US" sz="8800" dirty="0">
                <a:solidFill>
                  <a:srgbClr val="0070C0"/>
                </a:solidFill>
                <a:latin typeface="Times New Roman" panose="02020603050405020304" pitchFamily="18" charset="0"/>
                <a:cs typeface="Times New Roman" panose="02020603050405020304" pitchFamily="18" charset="0"/>
              </a:rPr>
              <a:t>The layout tree outlines the rows and columns that make up your dashboard</a:t>
            </a:r>
          </a:p>
          <a:p>
            <a:pPr marL="285750" indent="-285750">
              <a:buFont typeface="Arial" panose="020B0604020202020204" pitchFamily="34" charset="0"/>
              <a:buChar char="•"/>
            </a:pPr>
            <a:r>
              <a:rPr lang="en-US" sz="8800" dirty="0">
                <a:solidFill>
                  <a:srgbClr val="0070C0"/>
                </a:solidFill>
                <a:latin typeface="Times New Roman" panose="02020603050405020304" pitchFamily="18" charset="0"/>
                <a:cs typeface="Times New Roman" panose="02020603050405020304" pitchFamily="18" charset="0"/>
              </a:rPr>
              <a:t>A row describes elements that are docked side by side in the dashboard layout.</a:t>
            </a:r>
          </a:p>
          <a:p>
            <a:pPr marL="285750" indent="-285750">
              <a:buFont typeface="Arial" panose="020B0604020202020204" pitchFamily="34" charset="0"/>
              <a:buChar char="•"/>
            </a:pPr>
            <a:r>
              <a:rPr lang="en-US" sz="8800" dirty="0">
                <a:solidFill>
                  <a:srgbClr val="0070C0"/>
                </a:solidFill>
                <a:latin typeface="Times New Roman" panose="02020603050405020304" pitchFamily="18" charset="0"/>
                <a:cs typeface="Times New Roman" panose="02020603050405020304" pitchFamily="18" charset="0"/>
              </a:rPr>
              <a:t>A column describes elements that are docked above and below each other in the dashboard layout. </a:t>
            </a:r>
          </a:p>
          <a:p>
            <a:pPr marL="285750" indent="-285750">
              <a:buFont typeface="Arial" panose="020B0604020202020204" pitchFamily="34" charset="0"/>
              <a:buChar char="•"/>
            </a:pPr>
            <a:endParaRPr lang="en-US" sz="5100" dirty="0">
              <a:solidFill>
                <a:srgbClr val="0070C0"/>
              </a:solidFill>
              <a:latin typeface="Times New Roman" panose="02020603050405020304" pitchFamily="18" charset="0"/>
              <a:cs typeface="Times New Roman" panose="02020603050405020304" pitchFamily="18" charset="0"/>
            </a:endParaRPr>
          </a:p>
          <a:p>
            <a:endParaRPr lang="en-US" sz="2800" dirty="0"/>
          </a:p>
        </p:txBody>
      </p:sp>
      <p:pic>
        <p:nvPicPr>
          <p:cNvPr id="4" name="Picture 3">
            <a:hlinkClick r:id="rId3"/>
            <a:extLst>
              <a:ext uri="{FF2B5EF4-FFF2-40B4-BE49-F238E27FC236}">
                <a16:creationId xmlns:a16="http://schemas.microsoft.com/office/drawing/2014/main" id="{B94F547D-3525-2E7C-BF10-17529816B9BB}"/>
              </a:ext>
            </a:extLst>
          </p:cNvPr>
          <p:cNvPicPr>
            <a:picLocks noChangeAspect="1"/>
          </p:cNvPicPr>
          <p:nvPr/>
        </p:nvPicPr>
        <p:blipFill>
          <a:blip r:embed="rId4"/>
          <a:srcRect/>
          <a:stretch/>
        </p:blipFill>
        <p:spPr>
          <a:xfrm>
            <a:off x="3572166" y="1313043"/>
            <a:ext cx="8544988" cy="4231914"/>
          </a:xfrm>
          <a:prstGeom prst="rect">
            <a:avLst/>
          </a:prstGeom>
        </p:spPr>
      </p:pic>
      <p:sp>
        <p:nvSpPr>
          <p:cNvPr id="11" name="TextBox 10">
            <a:extLst>
              <a:ext uri="{FF2B5EF4-FFF2-40B4-BE49-F238E27FC236}">
                <a16:creationId xmlns:a16="http://schemas.microsoft.com/office/drawing/2014/main" id="{BBC12DFB-FE86-8920-E2D9-04DA9FF68829}"/>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5"/>
              </a:rPr>
              <a:t>ESRI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362693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139868" y="1720967"/>
            <a:ext cx="10034675" cy="3337837"/>
          </a:xfrm>
        </p:spPr>
        <p:txBody>
          <a:bodyPr/>
          <a:lstStyle/>
          <a:p>
            <a:r>
              <a:rPr lang="en-US" sz="6000" i="0" dirty="0">
                <a:solidFill>
                  <a:schemeClr val="accent1"/>
                </a:solidFill>
              </a:rPr>
              <a:t>Building an Interactive Dashboard-Demo</a:t>
            </a:r>
            <a:br>
              <a:rPr lang="en-US" sz="6000" i="0" dirty="0">
                <a:solidFill>
                  <a:schemeClr val="accent1"/>
                </a:solidFill>
              </a:rPr>
            </a:br>
            <a:r>
              <a:rPr lang="en-US" sz="3600" i="0" dirty="0">
                <a:solidFill>
                  <a:srgbClr val="00B050"/>
                </a:solidFill>
              </a:rPr>
              <a:t>Help drivers locate electric vehicle charging stations that are relevant to their location and needs.</a:t>
            </a:r>
            <a:br>
              <a:rPr lang="en-US" sz="3600" i="0" dirty="0">
                <a:solidFill>
                  <a:srgbClr val="00B050"/>
                </a:solidFill>
              </a:rPr>
            </a:br>
            <a:r>
              <a:rPr lang="en-US" sz="3600" i="0" dirty="0">
                <a:solidFill>
                  <a:srgbClr val="00B050"/>
                </a:solidFill>
              </a:rPr>
              <a:t>Author: Noora </a:t>
            </a:r>
            <a:r>
              <a:rPr lang="en-US" sz="3600" i="0" dirty="0" err="1">
                <a:solidFill>
                  <a:srgbClr val="00B050"/>
                </a:solidFill>
              </a:rPr>
              <a:t>Golabi</a:t>
            </a:r>
            <a:br>
              <a:rPr lang="en-US" sz="3600" i="0" dirty="0">
                <a:solidFill>
                  <a:srgbClr val="00B050"/>
                </a:solidFill>
              </a:rPr>
            </a:br>
            <a:r>
              <a:rPr lang="en-US" sz="3600" i="0" dirty="0">
                <a:solidFill>
                  <a:srgbClr val="00B050"/>
                </a:solidFill>
              </a:rPr>
              <a:t>Source: https://</a:t>
            </a:r>
            <a:r>
              <a:rPr lang="en-US" sz="3600" i="0" dirty="0" err="1">
                <a:solidFill>
                  <a:srgbClr val="00B050"/>
                </a:solidFill>
              </a:rPr>
              <a:t>learn.arcgis.com</a:t>
            </a:r>
            <a:r>
              <a:rPr lang="en-US" sz="3600" i="0" dirty="0">
                <a:solidFill>
                  <a:srgbClr val="00B050"/>
                </a:solidFill>
              </a:rPr>
              <a:t>/</a:t>
            </a:r>
            <a:r>
              <a:rPr lang="en-US" sz="3600" i="0" dirty="0" err="1">
                <a:solidFill>
                  <a:srgbClr val="00B050"/>
                </a:solidFill>
              </a:rPr>
              <a:t>en</a:t>
            </a:r>
            <a:r>
              <a:rPr lang="en-US" sz="3600" i="0" dirty="0">
                <a:solidFill>
                  <a:srgbClr val="00B050"/>
                </a:solidFill>
              </a:rPr>
              <a:t>/projects/build-an-interactive-dashboard/</a:t>
            </a:r>
            <a:endParaRPr lang="en-US" sz="6000" i="0" dirty="0">
              <a:solidFill>
                <a:srgbClr val="00B050"/>
              </a:solidFill>
            </a:endParaRP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18</a:t>
            </a:fld>
            <a:endParaRPr lang="en-US" dirty="0"/>
          </a:p>
        </p:txBody>
      </p:sp>
    </p:spTree>
    <p:extLst>
      <p:ext uri="{BB962C8B-B14F-4D97-AF65-F5344CB8AC3E}">
        <p14:creationId xmlns:p14="http://schemas.microsoft.com/office/powerpoint/2010/main" val="34884617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243840" y="1181451"/>
            <a:ext cx="11457713" cy="886397"/>
          </a:xfrm>
        </p:spPr>
        <p:txBody>
          <a:bodyPr/>
          <a:lstStyle/>
          <a:p>
            <a:pPr marL="457200" indent="-457200">
              <a:buFont typeface="Arial" panose="020B0604020202020204" pitchFamily="34" charset="0"/>
              <a:buChar char="•"/>
            </a:pPr>
            <a:r>
              <a:rPr lang="en-US" sz="3200" i="0" dirty="0">
                <a:solidFill>
                  <a:srgbClr val="0070C0"/>
                </a:solidFill>
                <a:latin typeface="Times New Roman" panose="02020603050405020304" pitchFamily="18" charset="0"/>
                <a:cs typeface="Times New Roman" panose="02020603050405020304" pitchFamily="18" charset="0"/>
              </a:rPr>
              <a:t>build an interactive dashboard that allows users to find charging stations for electric vehicles in Canada. </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19</a:t>
            </a:fld>
            <a:endParaRPr lang="en-US" dirty="0"/>
          </a:p>
        </p:txBody>
      </p:sp>
      <p:sp>
        <p:nvSpPr>
          <p:cNvPr id="4" name="TextBox 3">
            <a:extLst>
              <a:ext uri="{FF2B5EF4-FFF2-40B4-BE49-F238E27FC236}">
                <a16:creationId xmlns:a16="http://schemas.microsoft.com/office/drawing/2014/main" id="{AC7E1C89-62CC-F55E-F9E4-20A7B4C3073F}"/>
              </a:ext>
            </a:extLst>
          </p:cNvPr>
          <p:cNvSpPr txBox="1"/>
          <p:nvPr/>
        </p:nvSpPr>
        <p:spPr>
          <a:xfrm>
            <a:off x="121920" y="2288353"/>
            <a:ext cx="10332720" cy="1846659"/>
          </a:xfrm>
          <a:prstGeom prst="rect">
            <a:avLst/>
          </a:prstGeom>
          <a:noFill/>
        </p:spPr>
        <p:txBody>
          <a:bodyPr wrap="square">
            <a:spAutoFit/>
          </a:bodyPr>
          <a:lstStyle/>
          <a:p>
            <a:pPr marL="457200" indent="-457200">
              <a:buFont typeface="Arial" panose="020B0604020202020204" pitchFamily="34" charset="0"/>
              <a:buChar char="•"/>
            </a:pPr>
            <a:r>
              <a:rPr lang="en-US" sz="3200" b="1" dirty="0">
                <a:solidFill>
                  <a:srgbClr val="0070C0"/>
                </a:solidFill>
                <a:latin typeface="Times New Roman" panose="02020603050405020304" pitchFamily="18" charset="0"/>
                <a:cs typeface="Times New Roman" panose="02020603050405020304" pitchFamily="18" charset="0"/>
              </a:rPr>
              <a:t>w</a:t>
            </a:r>
            <a:r>
              <a:rPr lang="en-US" sz="3200" b="1" i="0" dirty="0">
                <a:solidFill>
                  <a:srgbClr val="0070C0"/>
                </a:solidFill>
                <a:latin typeface="Times New Roman" panose="02020603050405020304" pitchFamily="18" charset="0"/>
                <a:cs typeface="Times New Roman" panose="02020603050405020304" pitchFamily="18" charset="0"/>
              </a:rPr>
              <a:t>hen it comes to finding charging stations, you don't need to see every location, only the ones that are relevant to your location and your vehicle.</a:t>
            </a:r>
            <a:br>
              <a:rPr lang="en-US" sz="1800" i="0" dirty="0">
                <a:solidFill>
                  <a:srgbClr val="0070C0"/>
                </a:solidFill>
                <a:latin typeface="Times New Roman" panose="02020603050405020304" pitchFamily="18" charset="0"/>
                <a:cs typeface="Times New Roman" panose="02020603050405020304" pitchFamily="18" charset="0"/>
              </a:rPr>
            </a:br>
            <a:endParaRPr lang="en-US" dirty="0"/>
          </a:p>
        </p:txBody>
      </p:sp>
      <p:sp>
        <p:nvSpPr>
          <p:cNvPr id="8" name="TextBox 7">
            <a:extLst>
              <a:ext uri="{FF2B5EF4-FFF2-40B4-BE49-F238E27FC236}">
                <a16:creationId xmlns:a16="http://schemas.microsoft.com/office/drawing/2014/main" id="{54406045-707B-B0A1-9F33-0355794250E4}"/>
              </a:ext>
            </a:extLst>
          </p:cNvPr>
          <p:cNvSpPr txBox="1"/>
          <p:nvPr/>
        </p:nvSpPr>
        <p:spPr>
          <a:xfrm>
            <a:off x="243840" y="4106889"/>
            <a:ext cx="10210800" cy="1569660"/>
          </a:xfrm>
          <a:prstGeom prst="rect">
            <a:avLst/>
          </a:prstGeom>
          <a:noFill/>
        </p:spPr>
        <p:txBody>
          <a:bodyPr wrap="square">
            <a:spAutoFit/>
          </a:bodyPr>
          <a:lstStyle/>
          <a:p>
            <a:pPr marL="285750" indent="-285750">
              <a:buFont typeface="Arial" panose="020B0604020202020204" pitchFamily="34" charset="0"/>
              <a:buChar char="•"/>
            </a:pPr>
            <a:r>
              <a:rPr lang="en-US" sz="3200" b="1" dirty="0">
                <a:solidFill>
                  <a:srgbClr val="0070C0"/>
                </a:solidFill>
                <a:latin typeface="Times New Roman" panose="02020603050405020304" pitchFamily="18" charset="0"/>
                <a:cs typeface="Times New Roman" panose="02020603050405020304" pitchFamily="18" charset="0"/>
              </a:rPr>
              <a:t>y</a:t>
            </a:r>
            <a:r>
              <a:rPr lang="en-US" sz="3200" b="1" i="0" dirty="0">
                <a:solidFill>
                  <a:srgbClr val="0070C0"/>
                </a:solidFill>
                <a:latin typeface="Times New Roman" panose="02020603050405020304" pitchFamily="18" charset="0"/>
                <a:cs typeface="Times New Roman" panose="02020603050405020304" pitchFamily="18" charset="0"/>
              </a:rPr>
              <a:t>ou'll configure the dashboard so users can filter the data to the province, city, and connector type that they need.</a:t>
            </a:r>
            <a:endParaRPr lang="en-US" sz="3200" b="1" dirty="0"/>
          </a:p>
        </p:txBody>
      </p:sp>
      <p:sp>
        <p:nvSpPr>
          <p:cNvPr id="9" name="Title">
            <a:extLst>
              <a:ext uri="{FF2B5EF4-FFF2-40B4-BE49-F238E27FC236}">
                <a16:creationId xmlns:a16="http://schemas.microsoft.com/office/drawing/2014/main" id="{C54838F9-4489-5FE9-0FCF-5220CAB2DA79}"/>
              </a:ext>
            </a:extLst>
          </p:cNvPr>
          <p:cNvSpPr txBox="1">
            <a:spLocks/>
          </p:cNvSpPr>
          <p:nvPr/>
        </p:nvSpPr>
        <p:spPr bwMode="blackWhite">
          <a:xfrm>
            <a:off x="533031" y="163345"/>
            <a:ext cx="9234309" cy="626325"/>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3600" b="1" i="1" kern="1200" cap="none" spc="0" baseline="0">
                <a:solidFill>
                  <a:schemeClr val="tx2"/>
                </a:solidFill>
                <a:latin typeface="Acumin Pro ExtraCondensed" panose="020B0508020202020204" pitchFamily="34" charset="77"/>
                <a:ea typeface="+mj-ea"/>
                <a:cs typeface="+mj-cs"/>
              </a:defRPr>
            </a:lvl1pPr>
          </a:lstStyle>
          <a:p>
            <a:r>
              <a:rPr lang="en-US" sz="4400" dirty="0">
                <a:latin typeface="Times New Roman" panose="02020603050405020304" pitchFamily="18" charset="0"/>
                <a:cs typeface="Times New Roman" panose="02020603050405020304" pitchFamily="18" charset="0"/>
              </a:rPr>
              <a:t>Problem statement</a:t>
            </a:r>
          </a:p>
        </p:txBody>
      </p:sp>
    </p:spTree>
    <p:extLst>
      <p:ext uri="{BB962C8B-B14F-4D97-AF65-F5344CB8AC3E}">
        <p14:creationId xmlns:p14="http://schemas.microsoft.com/office/powerpoint/2010/main" val="13272938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ArcGIS Dashboards?</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2</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405196" y="1052501"/>
            <a:ext cx="11296357" cy="1729191"/>
          </a:xfrm>
          <a:prstGeom prst="rect">
            <a:avLst/>
          </a:prstGeom>
          <a:noFill/>
        </p:spPr>
        <p:txBody>
          <a:bodyPr vert="horz" wrap="square" lIns="0" tIns="0" rIns="0" bIns="0" rtlCol="0" anchor="t" anchorCtr="0">
            <a:norm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3600" b="0" dirty="0">
                <a:solidFill>
                  <a:schemeClr val="bg1"/>
                </a:solidFill>
                <a:latin typeface="Times New Roman" panose="02020603050405020304" pitchFamily="18" charset="0"/>
                <a:cs typeface="Times New Roman" panose="02020603050405020304" pitchFamily="18" charset="0"/>
              </a:rPr>
              <a:t>ArcGIS dashboards is a view of geographic information and data that allows you to monitor events, make decisions, inform others, and see trends.</a:t>
            </a:r>
          </a:p>
          <a:p>
            <a:endParaRPr lang="en-US" sz="2800" dirty="0"/>
          </a:p>
          <a:p>
            <a:endParaRPr lang="en-US" sz="2800" dirty="0"/>
          </a:p>
        </p:txBody>
      </p:sp>
      <p:pic>
        <p:nvPicPr>
          <p:cNvPr id="8" name="Picture 7" descr="Graphical user interface, application&#10;&#10;Description automatically generated">
            <a:extLst>
              <a:ext uri="{FF2B5EF4-FFF2-40B4-BE49-F238E27FC236}">
                <a16:creationId xmlns:a16="http://schemas.microsoft.com/office/drawing/2014/main" id="{B3DD0B59-C8FC-2D08-2503-C3FF40D657D7}"/>
              </a:ext>
            </a:extLst>
          </p:cNvPr>
          <p:cNvPicPr>
            <a:picLocks noChangeAspect="1"/>
          </p:cNvPicPr>
          <p:nvPr/>
        </p:nvPicPr>
        <p:blipFill>
          <a:blip r:embed="rId3"/>
          <a:stretch>
            <a:fillRect/>
          </a:stretch>
        </p:blipFill>
        <p:spPr>
          <a:xfrm>
            <a:off x="3962400" y="2677616"/>
            <a:ext cx="8229600" cy="4017040"/>
          </a:xfrm>
          <a:prstGeom prst="rect">
            <a:avLst/>
          </a:prstGeom>
        </p:spPr>
      </p:pic>
      <p:sp>
        <p:nvSpPr>
          <p:cNvPr id="9" name="TextBox 8">
            <a:extLst>
              <a:ext uri="{FF2B5EF4-FFF2-40B4-BE49-F238E27FC236}">
                <a16:creationId xmlns:a16="http://schemas.microsoft.com/office/drawing/2014/main" id="{9467B7EF-FD72-A718-42E5-1B3E1C4E290C}"/>
              </a:ext>
            </a:extLst>
          </p:cNvPr>
          <p:cNvSpPr txBox="1"/>
          <p:nvPr/>
        </p:nvSpPr>
        <p:spPr>
          <a:xfrm>
            <a:off x="243840" y="2781692"/>
            <a:ext cx="3596640" cy="2862322"/>
          </a:xfrm>
          <a:prstGeom prst="rect">
            <a:avLst/>
          </a:prstGeom>
          <a:noFill/>
        </p:spPr>
        <p:txBody>
          <a:bodyPr wrap="square" rtlCol="0">
            <a:spAutoFit/>
          </a:bodyPr>
          <a:lstStyle/>
          <a:p>
            <a:r>
              <a:rPr lang="en-US" sz="3600" b="1" dirty="0">
                <a:solidFill>
                  <a:srgbClr val="0070C0"/>
                </a:solidFill>
                <a:latin typeface="Times New Roman" panose="02020603050405020304" pitchFamily="18" charset="0"/>
                <a:cs typeface="Times New Roman" panose="02020603050405020304" pitchFamily="18" charset="0"/>
              </a:rPr>
              <a:t>Dashboards are great for visualizing and breaking down large datasets.</a:t>
            </a:r>
          </a:p>
        </p:txBody>
      </p:sp>
      <p:sp>
        <p:nvSpPr>
          <p:cNvPr id="10" name="TextBox 9">
            <a:extLst>
              <a:ext uri="{FF2B5EF4-FFF2-40B4-BE49-F238E27FC236}">
                <a16:creationId xmlns:a16="http://schemas.microsoft.com/office/drawing/2014/main" id="{BAB7B698-37B6-7ACA-B77A-1FF04A043F35}"/>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4"/>
              </a:rPr>
              <a:t>ESRI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86843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243840" y="1181451"/>
            <a:ext cx="11457713" cy="775597"/>
          </a:xfrm>
        </p:spPr>
        <p:txBody>
          <a:bodyPr/>
          <a:lstStyle/>
          <a:p>
            <a:pPr marL="457200" indent="-457200">
              <a:buFont typeface="Arial" panose="020B0604020202020204" pitchFamily="34" charset="0"/>
              <a:buChar char="•"/>
            </a:pPr>
            <a:r>
              <a:rPr lang="en-US" sz="3200" i="0" dirty="0">
                <a:solidFill>
                  <a:srgbClr val="0070C0"/>
                </a:solidFill>
                <a:latin typeface="Times New Roman" panose="02020603050405020304" pitchFamily="18" charset="0"/>
                <a:cs typeface="Times New Roman" panose="02020603050405020304" pitchFamily="18" charset="0"/>
              </a:rPr>
              <a:t>Configure a webapp and use it to create a dashboard.- </a:t>
            </a:r>
            <a:r>
              <a:rPr lang="en-US" sz="2400" i="0" dirty="0">
                <a:solidFill>
                  <a:schemeClr val="accent1">
                    <a:lumMod val="50000"/>
                  </a:schemeClr>
                </a:solidFill>
                <a:latin typeface="Times New Roman" panose="02020603050405020304" pitchFamily="18" charset="0"/>
                <a:cs typeface="Times New Roman" panose="02020603050405020304" pitchFamily="18" charset="0"/>
              </a:rPr>
              <a:t>Configure pop-ups and create a dashboard. </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20</a:t>
            </a:fld>
            <a:endParaRPr lang="en-US" dirty="0"/>
          </a:p>
        </p:txBody>
      </p:sp>
      <p:sp>
        <p:nvSpPr>
          <p:cNvPr id="4" name="TextBox 3">
            <a:extLst>
              <a:ext uri="{FF2B5EF4-FFF2-40B4-BE49-F238E27FC236}">
                <a16:creationId xmlns:a16="http://schemas.microsoft.com/office/drawing/2014/main" id="{AC7E1C89-62CC-F55E-F9E4-20A7B4C3073F}"/>
              </a:ext>
            </a:extLst>
          </p:cNvPr>
          <p:cNvSpPr txBox="1"/>
          <p:nvPr/>
        </p:nvSpPr>
        <p:spPr>
          <a:xfrm>
            <a:off x="121920" y="2141428"/>
            <a:ext cx="10332720" cy="1231106"/>
          </a:xfrm>
          <a:prstGeom prst="rect">
            <a:avLst/>
          </a:prstGeom>
          <a:noFill/>
        </p:spPr>
        <p:txBody>
          <a:bodyPr wrap="square">
            <a:spAutoFit/>
          </a:bodyPr>
          <a:lstStyle/>
          <a:p>
            <a:pPr marL="457200" indent="-457200">
              <a:buFont typeface="Arial" panose="020B0604020202020204" pitchFamily="34" charset="0"/>
              <a:buChar char="•"/>
            </a:pPr>
            <a:r>
              <a:rPr lang="en-US" sz="3200" b="1" dirty="0">
                <a:solidFill>
                  <a:srgbClr val="0070C0"/>
                </a:solidFill>
                <a:latin typeface="Times New Roman" panose="02020603050405020304" pitchFamily="18" charset="0"/>
                <a:cs typeface="Times New Roman" panose="02020603050405020304" pitchFamily="18" charset="0"/>
              </a:rPr>
              <a:t>Configure dashboard information elements.- </a:t>
            </a:r>
            <a:r>
              <a:rPr lang="en-US" sz="2400" b="1" dirty="0">
                <a:solidFill>
                  <a:schemeClr val="accent1">
                    <a:lumMod val="50000"/>
                  </a:schemeClr>
                </a:solidFill>
                <a:latin typeface="Times New Roman" panose="02020603050405020304" pitchFamily="18" charset="0"/>
                <a:cs typeface="Times New Roman" panose="02020603050405020304" pitchFamily="18" charset="0"/>
              </a:rPr>
              <a:t>Create a title, indicator, table, and details element.</a:t>
            </a:r>
            <a:br>
              <a:rPr lang="en-US" sz="1800" i="0" dirty="0">
                <a:solidFill>
                  <a:srgbClr val="0070C0"/>
                </a:solidFill>
                <a:latin typeface="Times New Roman" panose="02020603050405020304" pitchFamily="18" charset="0"/>
                <a:cs typeface="Times New Roman" panose="02020603050405020304" pitchFamily="18" charset="0"/>
              </a:rPr>
            </a:br>
            <a:endParaRPr lang="en-US" dirty="0"/>
          </a:p>
        </p:txBody>
      </p:sp>
      <p:sp>
        <p:nvSpPr>
          <p:cNvPr id="8" name="TextBox 7">
            <a:extLst>
              <a:ext uri="{FF2B5EF4-FFF2-40B4-BE49-F238E27FC236}">
                <a16:creationId xmlns:a16="http://schemas.microsoft.com/office/drawing/2014/main" id="{54406045-707B-B0A1-9F33-0355794250E4}"/>
              </a:ext>
            </a:extLst>
          </p:cNvPr>
          <p:cNvSpPr txBox="1"/>
          <p:nvPr/>
        </p:nvSpPr>
        <p:spPr>
          <a:xfrm>
            <a:off x="44785" y="3335885"/>
            <a:ext cx="10210800" cy="1077218"/>
          </a:xfrm>
          <a:prstGeom prst="rect">
            <a:avLst/>
          </a:prstGeom>
          <a:noFill/>
        </p:spPr>
        <p:txBody>
          <a:bodyPr wrap="square">
            <a:spAutoFit/>
          </a:bodyPr>
          <a:lstStyle/>
          <a:p>
            <a:pPr marL="468313" indent="-454025">
              <a:buFont typeface="Arial" panose="020B0604020202020204" pitchFamily="34" charset="0"/>
              <a:buChar char="•"/>
            </a:pPr>
            <a:r>
              <a:rPr lang="en-US" sz="3200" b="1" dirty="0">
                <a:solidFill>
                  <a:srgbClr val="0070C0"/>
                </a:solidFill>
                <a:latin typeface="Times New Roman" panose="02020603050405020304" pitchFamily="18" charset="0"/>
                <a:cs typeface="Times New Roman" panose="02020603050405020304" pitchFamily="18" charset="0"/>
              </a:rPr>
              <a:t>Configure dashboard selectors</a:t>
            </a:r>
            <a:r>
              <a:rPr lang="en-US" sz="3200" b="1" i="0" dirty="0">
                <a:solidFill>
                  <a:srgbClr val="0070C0"/>
                </a:solidFill>
                <a:latin typeface="Times New Roman" panose="02020603050405020304" pitchFamily="18" charset="0"/>
                <a:cs typeface="Times New Roman" panose="02020603050405020304" pitchFamily="18" charset="0"/>
              </a:rPr>
              <a:t>.- </a:t>
            </a:r>
            <a:r>
              <a:rPr lang="en-US" sz="2400" b="1" dirty="0">
                <a:solidFill>
                  <a:schemeClr val="accent1">
                    <a:lumMod val="50000"/>
                  </a:schemeClr>
                </a:solidFill>
                <a:latin typeface="Times New Roman" panose="02020603050405020304" pitchFamily="18" charset="0"/>
                <a:cs typeface="Times New Roman" panose="02020603050405020304" pitchFamily="18" charset="0"/>
              </a:rPr>
              <a:t>Allow users to filter the dashboard by province, city, and connector type</a:t>
            </a:r>
            <a:r>
              <a:rPr lang="en-US" sz="3200" dirty="0"/>
              <a:t>.</a:t>
            </a:r>
            <a:endParaRPr lang="en-US" sz="3200" b="1" dirty="0"/>
          </a:p>
        </p:txBody>
      </p:sp>
      <p:sp>
        <p:nvSpPr>
          <p:cNvPr id="3" name="Title">
            <a:extLst>
              <a:ext uri="{FF2B5EF4-FFF2-40B4-BE49-F238E27FC236}">
                <a16:creationId xmlns:a16="http://schemas.microsoft.com/office/drawing/2014/main" id="{3A01B0C6-3B50-2814-5185-DDB7AB3A32A3}"/>
              </a:ext>
            </a:extLst>
          </p:cNvPr>
          <p:cNvSpPr txBox="1">
            <a:spLocks/>
          </p:cNvSpPr>
          <p:nvPr/>
        </p:nvSpPr>
        <p:spPr bwMode="blackWhite">
          <a:xfrm>
            <a:off x="533031" y="163345"/>
            <a:ext cx="9234309" cy="626325"/>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3600" b="1" i="1" kern="1200" cap="none" spc="0" baseline="0">
                <a:solidFill>
                  <a:schemeClr val="tx2"/>
                </a:solidFill>
                <a:latin typeface="Acumin Pro ExtraCondensed" panose="020B0508020202020204" pitchFamily="34" charset="77"/>
                <a:ea typeface="+mj-ea"/>
                <a:cs typeface="+mj-cs"/>
              </a:defRPr>
            </a:lvl1pPr>
          </a:lstStyle>
          <a:p>
            <a:r>
              <a:rPr lang="en-US" sz="4400" dirty="0">
                <a:latin typeface="Times New Roman" panose="02020603050405020304" pitchFamily="18" charset="0"/>
                <a:cs typeface="Times New Roman" panose="02020603050405020304" pitchFamily="18" charset="0"/>
              </a:rPr>
              <a:t>Outline of steps</a:t>
            </a:r>
          </a:p>
        </p:txBody>
      </p:sp>
      <p:sp>
        <p:nvSpPr>
          <p:cNvPr id="7" name="TextBox 6">
            <a:extLst>
              <a:ext uri="{FF2B5EF4-FFF2-40B4-BE49-F238E27FC236}">
                <a16:creationId xmlns:a16="http://schemas.microsoft.com/office/drawing/2014/main" id="{2947DB1B-4FD3-5CAA-52BD-C7EAE0D7AD5C}"/>
              </a:ext>
            </a:extLst>
          </p:cNvPr>
          <p:cNvSpPr txBox="1"/>
          <p:nvPr/>
        </p:nvSpPr>
        <p:spPr>
          <a:xfrm>
            <a:off x="121920" y="4448137"/>
            <a:ext cx="10210800" cy="954107"/>
          </a:xfrm>
          <a:prstGeom prst="rect">
            <a:avLst/>
          </a:prstGeom>
          <a:noFill/>
        </p:spPr>
        <p:txBody>
          <a:bodyPr wrap="square">
            <a:spAutoFit/>
          </a:bodyPr>
          <a:lstStyle/>
          <a:p>
            <a:pPr marL="468313" indent="-454025">
              <a:buFont typeface="Arial" panose="020B0604020202020204" pitchFamily="34" charset="0"/>
              <a:buChar char="•"/>
            </a:pPr>
            <a:r>
              <a:rPr lang="en-US" sz="3200" b="1" dirty="0">
                <a:solidFill>
                  <a:srgbClr val="0070C0"/>
                </a:solidFill>
                <a:latin typeface="Times New Roman" panose="02020603050405020304" pitchFamily="18" charset="0"/>
                <a:cs typeface="Times New Roman" panose="02020603050405020304" pitchFamily="18" charset="0"/>
              </a:rPr>
              <a:t>Configure actions</a:t>
            </a:r>
            <a:r>
              <a:rPr lang="en-US" sz="3200" b="1" i="0" dirty="0">
                <a:solidFill>
                  <a:srgbClr val="0070C0"/>
                </a:solidFill>
                <a:latin typeface="Times New Roman" panose="02020603050405020304" pitchFamily="18" charset="0"/>
                <a:cs typeface="Times New Roman" panose="02020603050405020304" pitchFamily="18" charset="0"/>
              </a:rPr>
              <a:t>.- </a:t>
            </a:r>
            <a:r>
              <a:rPr lang="en-US" sz="2400" b="1" dirty="0">
                <a:solidFill>
                  <a:schemeClr val="accent1">
                    <a:lumMod val="50000"/>
                  </a:schemeClr>
                </a:solidFill>
                <a:latin typeface="Times New Roman" panose="02020603050405020304" pitchFamily="18" charset="0"/>
                <a:cs typeface="Times New Roman" panose="02020603050405020304" pitchFamily="18" charset="0"/>
              </a:rPr>
              <a:t>Make the dashboard interactive by connecting elements.</a:t>
            </a:r>
          </a:p>
        </p:txBody>
      </p:sp>
    </p:spTree>
    <p:extLst>
      <p:ext uri="{BB962C8B-B14F-4D97-AF65-F5344CB8AC3E}">
        <p14:creationId xmlns:p14="http://schemas.microsoft.com/office/powerpoint/2010/main" val="15099242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4585856" y="5559727"/>
            <a:ext cx="7115697" cy="443198"/>
          </a:xfrm>
        </p:spPr>
        <p:txBody>
          <a:bodyPr/>
          <a:lstStyle/>
          <a:p>
            <a:pPr marL="457200" indent="-457200">
              <a:buFont typeface="Arial" panose="020B0604020202020204" pitchFamily="34" charset="0"/>
              <a:buChar char="•"/>
            </a:pPr>
            <a:r>
              <a:rPr lang="en-US" sz="3200" i="0" dirty="0">
                <a:solidFill>
                  <a:srgbClr val="0070C0"/>
                </a:solidFill>
                <a:latin typeface="Times New Roman" panose="02020603050405020304" pitchFamily="18" charset="0"/>
                <a:cs typeface="Times New Roman" panose="02020603050405020304" pitchFamily="18" charset="0"/>
                <a:hlinkClick r:id="rId3"/>
              </a:rPr>
              <a:t>Electric Charging Stations in Canada</a:t>
            </a:r>
            <a:endParaRPr lang="en-US" sz="2400" i="0"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21</a:t>
            </a:fld>
            <a:endParaRPr lang="en-US" dirty="0"/>
          </a:p>
        </p:txBody>
      </p:sp>
      <p:sp>
        <p:nvSpPr>
          <p:cNvPr id="3" name="Title">
            <a:extLst>
              <a:ext uri="{FF2B5EF4-FFF2-40B4-BE49-F238E27FC236}">
                <a16:creationId xmlns:a16="http://schemas.microsoft.com/office/drawing/2014/main" id="{3A01B0C6-3B50-2814-5185-DDB7AB3A32A3}"/>
              </a:ext>
            </a:extLst>
          </p:cNvPr>
          <p:cNvSpPr txBox="1">
            <a:spLocks/>
          </p:cNvSpPr>
          <p:nvPr/>
        </p:nvSpPr>
        <p:spPr bwMode="blackWhite">
          <a:xfrm>
            <a:off x="533031" y="163345"/>
            <a:ext cx="9234309" cy="626325"/>
          </a:xfrm>
          <a:prstGeom prst="rect">
            <a:avLst/>
          </a:prstGeom>
          <a:noFill/>
          <a:ln w="38100" cap="sq">
            <a:noFill/>
            <a:miter lim="800000"/>
          </a:ln>
        </p:spPr>
        <p:txBody>
          <a:bodyPr vert="horz" wrap="square" lIns="0" tIns="0" rIns="0" bIns="0" rtlCol="0" anchor="t" anchorCtr="0">
            <a:spAutoFit/>
          </a:bodyPr>
          <a:lstStyle>
            <a:lvl1pPr algn="l" defTabSz="914400" rtl="0" eaLnBrk="1" latinLnBrk="0" hangingPunct="1">
              <a:lnSpc>
                <a:spcPct val="90000"/>
              </a:lnSpc>
              <a:spcBef>
                <a:spcPct val="0"/>
              </a:spcBef>
              <a:buNone/>
              <a:defRPr sz="3600" b="1" i="1" kern="1200" cap="none" spc="0" baseline="0">
                <a:solidFill>
                  <a:schemeClr val="tx2"/>
                </a:solidFill>
                <a:latin typeface="Acumin Pro ExtraCondensed" panose="020B0508020202020204" pitchFamily="34" charset="77"/>
                <a:ea typeface="+mj-ea"/>
                <a:cs typeface="+mj-cs"/>
              </a:defRPr>
            </a:lvl1pPr>
          </a:lstStyle>
          <a:p>
            <a:r>
              <a:rPr lang="en-US" sz="4400" dirty="0">
                <a:latin typeface="Times New Roman" panose="02020603050405020304" pitchFamily="18" charset="0"/>
                <a:cs typeface="Times New Roman" panose="02020603050405020304" pitchFamily="18" charset="0"/>
              </a:rPr>
              <a:t>Open a webapp</a:t>
            </a:r>
          </a:p>
        </p:txBody>
      </p:sp>
      <p:sp>
        <p:nvSpPr>
          <p:cNvPr id="9" name="TextBox 8">
            <a:extLst>
              <a:ext uri="{FF2B5EF4-FFF2-40B4-BE49-F238E27FC236}">
                <a16:creationId xmlns:a16="http://schemas.microsoft.com/office/drawing/2014/main" id="{247620BA-D373-5BD0-4F2B-79B7BDD43F57}"/>
              </a:ext>
            </a:extLst>
          </p:cNvPr>
          <p:cNvSpPr txBox="1"/>
          <p:nvPr/>
        </p:nvSpPr>
        <p:spPr>
          <a:xfrm>
            <a:off x="5102633" y="6202177"/>
            <a:ext cx="6598920" cy="523220"/>
          </a:xfrm>
          <a:prstGeom prst="rect">
            <a:avLst/>
          </a:prstGeom>
          <a:noFill/>
        </p:spPr>
        <p:txBody>
          <a:bodyPr wrap="square" rtlCol="0">
            <a:spAutoFit/>
          </a:bodyPr>
          <a:lstStyle/>
          <a:p>
            <a:r>
              <a:rPr lang="en-US" sz="2800" b="1" dirty="0">
                <a:solidFill>
                  <a:srgbClr val="0070C0"/>
                </a:solidFill>
                <a:latin typeface="Times New Roman" panose="02020603050405020304" pitchFamily="18" charset="0"/>
                <a:cs typeface="Times New Roman" panose="02020603050405020304" pitchFamily="18" charset="0"/>
              </a:rPr>
              <a:t>Configure pop-ups</a:t>
            </a:r>
          </a:p>
        </p:txBody>
      </p:sp>
      <p:pic>
        <p:nvPicPr>
          <p:cNvPr id="11" name="Picture 10" descr="Graphical user interface, application&#10;&#10;Description automatically generated">
            <a:extLst>
              <a:ext uri="{FF2B5EF4-FFF2-40B4-BE49-F238E27FC236}">
                <a16:creationId xmlns:a16="http://schemas.microsoft.com/office/drawing/2014/main" id="{98EA9010-E119-2D2E-E599-4C3FD5B0B837}"/>
              </a:ext>
            </a:extLst>
          </p:cNvPr>
          <p:cNvPicPr>
            <a:picLocks noChangeAspect="1"/>
          </p:cNvPicPr>
          <p:nvPr/>
        </p:nvPicPr>
        <p:blipFill>
          <a:blip r:embed="rId4"/>
          <a:stretch>
            <a:fillRect/>
          </a:stretch>
        </p:blipFill>
        <p:spPr>
          <a:xfrm>
            <a:off x="2666282" y="1493493"/>
            <a:ext cx="7879798" cy="3887878"/>
          </a:xfrm>
          <a:prstGeom prst="rect">
            <a:avLst/>
          </a:prstGeom>
        </p:spPr>
      </p:pic>
      <p:sp>
        <p:nvSpPr>
          <p:cNvPr id="12" name="TextBox 11">
            <a:extLst>
              <a:ext uri="{FF2B5EF4-FFF2-40B4-BE49-F238E27FC236}">
                <a16:creationId xmlns:a16="http://schemas.microsoft.com/office/drawing/2014/main" id="{43AF9016-E863-5A4A-9FB4-3E9D44C4BD75}"/>
              </a:ext>
            </a:extLst>
          </p:cNvPr>
          <p:cNvSpPr txBox="1"/>
          <p:nvPr/>
        </p:nvSpPr>
        <p:spPr>
          <a:xfrm>
            <a:off x="10611893" y="1879580"/>
            <a:ext cx="1203960" cy="369332"/>
          </a:xfrm>
          <a:prstGeom prst="rect">
            <a:avLst/>
          </a:prstGeom>
          <a:noFill/>
        </p:spPr>
        <p:txBody>
          <a:bodyPr wrap="square" rtlCol="0">
            <a:spAutoFit/>
          </a:bodyPr>
          <a:lstStyle/>
          <a:p>
            <a:r>
              <a:rPr lang="en-US" dirty="0"/>
              <a:t>Webapp</a:t>
            </a:r>
          </a:p>
        </p:txBody>
      </p:sp>
      <p:cxnSp>
        <p:nvCxnSpPr>
          <p:cNvPr id="14" name="Straight Arrow Connector 13">
            <a:extLst>
              <a:ext uri="{FF2B5EF4-FFF2-40B4-BE49-F238E27FC236}">
                <a16:creationId xmlns:a16="http://schemas.microsoft.com/office/drawing/2014/main" id="{79A4EB08-1BE8-E4B0-D251-1B0B9A60BAA0}"/>
              </a:ext>
            </a:extLst>
          </p:cNvPr>
          <p:cNvCxnSpPr/>
          <p:nvPr/>
        </p:nvCxnSpPr>
        <p:spPr>
          <a:xfrm flipH="1">
            <a:off x="10546080" y="2270760"/>
            <a:ext cx="365760" cy="3505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AFED13A-BF0D-FCE5-4743-57CBEA2799F2}"/>
              </a:ext>
            </a:extLst>
          </p:cNvPr>
          <p:cNvSpPr txBox="1"/>
          <p:nvPr/>
        </p:nvSpPr>
        <p:spPr>
          <a:xfrm>
            <a:off x="761282" y="1510248"/>
            <a:ext cx="1539240" cy="369332"/>
          </a:xfrm>
          <a:prstGeom prst="rect">
            <a:avLst/>
          </a:prstGeom>
          <a:noFill/>
        </p:spPr>
        <p:txBody>
          <a:bodyPr wrap="square" rtlCol="0">
            <a:spAutoFit/>
          </a:bodyPr>
          <a:lstStyle/>
          <a:p>
            <a:r>
              <a:rPr lang="en-US" dirty="0"/>
              <a:t>Header (1)</a:t>
            </a:r>
          </a:p>
        </p:txBody>
      </p:sp>
      <p:cxnSp>
        <p:nvCxnSpPr>
          <p:cNvPr id="17" name="Straight Arrow Connector 16">
            <a:extLst>
              <a:ext uri="{FF2B5EF4-FFF2-40B4-BE49-F238E27FC236}">
                <a16:creationId xmlns:a16="http://schemas.microsoft.com/office/drawing/2014/main" id="{56D352EE-5337-6D26-47B4-57A1BFCFD08A}"/>
              </a:ext>
            </a:extLst>
          </p:cNvPr>
          <p:cNvCxnSpPr/>
          <p:nvPr/>
        </p:nvCxnSpPr>
        <p:spPr>
          <a:xfrm>
            <a:off x="2011680" y="1676400"/>
            <a:ext cx="65460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632B0B6B-BD4E-CEFA-449D-C871400347FB}"/>
              </a:ext>
            </a:extLst>
          </p:cNvPr>
          <p:cNvSpPr txBox="1"/>
          <p:nvPr/>
        </p:nvSpPr>
        <p:spPr>
          <a:xfrm>
            <a:off x="10728960" y="4511040"/>
            <a:ext cx="1463040" cy="369332"/>
          </a:xfrm>
          <a:prstGeom prst="rect">
            <a:avLst/>
          </a:prstGeom>
          <a:noFill/>
        </p:spPr>
        <p:txBody>
          <a:bodyPr wrap="square" rtlCol="0">
            <a:spAutoFit/>
          </a:bodyPr>
          <a:lstStyle/>
          <a:p>
            <a:r>
              <a:rPr lang="en-US" dirty="0"/>
              <a:t>Indicator (2)</a:t>
            </a:r>
          </a:p>
        </p:txBody>
      </p:sp>
      <p:cxnSp>
        <p:nvCxnSpPr>
          <p:cNvPr id="20" name="Straight Arrow Connector 19">
            <a:extLst>
              <a:ext uri="{FF2B5EF4-FFF2-40B4-BE49-F238E27FC236}">
                <a16:creationId xmlns:a16="http://schemas.microsoft.com/office/drawing/2014/main" id="{3F5D2C66-D31D-9ECD-2912-1771C1F228EE}"/>
              </a:ext>
            </a:extLst>
          </p:cNvPr>
          <p:cNvCxnSpPr/>
          <p:nvPr/>
        </p:nvCxnSpPr>
        <p:spPr>
          <a:xfrm flipH="1">
            <a:off x="10546080" y="4648200"/>
            <a:ext cx="182880" cy="1860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E617FE3-D4E3-A1E9-2598-D731B3B26EB2}"/>
              </a:ext>
            </a:extLst>
          </p:cNvPr>
          <p:cNvSpPr txBox="1"/>
          <p:nvPr/>
        </p:nvSpPr>
        <p:spPr>
          <a:xfrm>
            <a:off x="4724400" y="5074920"/>
            <a:ext cx="1371600" cy="369332"/>
          </a:xfrm>
          <a:prstGeom prst="rect">
            <a:avLst/>
          </a:prstGeom>
          <a:noFill/>
        </p:spPr>
        <p:txBody>
          <a:bodyPr wrap="square" rtlCol="0">
            <a:spAutoFit/>
          </a:bodyPr>
          <a:lstStyle/>
          <a:p>
            <a:r>
              <a:rPr lang="en-US" dirty="0"/>
              <a:t>Table (3)</a:t>
            </a:r>
          </a:p>
        </p:txBody>
      </p:sp>
      <p:sp>
        <p:nvSpPr>
          <p:cNvPr id="22" name="TextBox 21">
            <a:extLst>
              <a:ext uri="{FF2B5EF4-FFF2-40B4-BE49-F238E27FC236}">
                <a16:creationId xmlns:a16="http://schemas.microsoft.com/office/drawing/2014/main" id="{47793ABF-AE70-114F-7621-A7A39E3EF77A}"/>
              </a:ext>
            </a:extLst>
          </p:cNvPr>
          <p:cNvSpPr txBox="1"/>
          <p:nvPr/>
        </p:nvSpPr>
        <p:spPr>
          <a:xfrm>
            <a:off x="2849162" y="2270760"/>
            <a:ext cx="1280160" cy="923330"/>
          </a:xfrm>
          <a:prstGeom prst="rect">
            <a:avLst/>
          </a:prstGeom>
          <a:noFill/>
        </p:spPr>
        <p:txBody>
          <a:bodyPr wrap="square" rtlCol="0">
            <a:spAutoFit/>
          </a:bodyPr>
          <a:lstStyle/>
          <a:p>
            <a:r>
              <a:rPr lang="en-US" dirty="0"/>
              <a:t>Details element (4)</a:t>
            </a:r>
          </a:p>
        </p:txBody>
      </p:sp>
      <p:sp>
        <p:nvSpPr>
          <p:cNvPr id="23" name="TextBox 22">
            <a:extLst>
              <a:ext uri="{FF2B5EF4-FFF2-40B4-BE49-F238E27FC236}">
                <a16:creationId xmlns:a16="http://schemas.microsoft.com/office/drawing/2014/main" id="{8CEFC626-0E1E-04AE-550C-5A9BEA1D329D}"/>
              </a:ext>
            </a:extLst>
          </p:cNvPr>
          <p:cNvSpPr txBox="1"/>
          <p:nvPr/>
        </p:nvSpPr>
        <p:spPr>
          <a:xfrm>
            <a:off x="2849162" y="4234041"/>
            <a:ext cx="1280160" cy="923330"/>
          </a:xfrm>
          <a:prstGeom prst="rect">
            <a:avLst/>
          </a:prstGeom>
          <a:noFill/>
        </p:spPr>
        <p:txBody>
          <a:bodyPr wrap="square" rtlCol="0">
            <a:spAutoFit/>
          </a:bodyPr>
          <a:lstStyle/>
          <a:p>
            <a:r>
              <a:rPr lang="en-US" dirty="0"/>
              <a:t>Details element (5)</a:t>
            </a:r>
          </a:p>
        </p:txBody>
      </p:sp>
    </p:spTree>
    <p:extLst>
      <p:ext uri="{BB962C8B-B14F-4D97-AF65-F5344CB8AC3E}">
        <p14:creationId xmlns:p14="http://schemas.microsoft.com/office/powerpoint/2010/main" val="15995726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22</a:t>
            </a:fld>
            <a:endParaRPr lang="en-US" dirty="0"/>
          </a:p>
        </p:txBody>
      </p:sp>
      <p:sp>
        <p:nvSpPr>
          <p:cNvPr id="8" name="Title 1">
            <a:extLst>
              <a:ext uri="{FF2B5EF4-FFF2-40B4-BE49-F238E27FC236}">
                <a16:creationId xmlns:a16="http://schemas.microsoft.com/office/drawing/2014/main" id="{7E389D3F-C65A-A544-9A24-328EEF3E2CB2}"/>
              </a:ext>
            </a:extLst>
          </p:cNvPr>
          <p:cNvSpPr>
            <a:spLocks noGrp="1"/>
          </p:cNvSpPr>
          <p:nvPr>
            <p:ph type="ctrTitle"/>
          </p:nvPr>
        </p:nvSpPr>
        <p:spPr>
          <a:xfrm>
            <a:off x="4190871" y="2929266"/>
            <a:ext cx="3733929" cy="830997"/>
          </a:xfrm>
        </p:spPr>
        <p:txBody>
          <a:bodyPr/>
          <a:lstStyle/>
          <a:p>
            <a:r>
              <a:rPr lang="en-US" sz="6000" i="0" dirty="0">
                <a:solidFill>
                  <a:schemeClr val="accent1"/>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264308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Why ArcGIS Dashboards?</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3</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251460" y="1041126"/>
            <a:ext cx="11689080" cy="792041"/>
          </a:xfrm>
          <a:prstGeom prst="rect">
            <a:avLst/>
          </a:prstGeom>
          <a:noFill/>
        </p:spPr>
        <p:txBody>
          <a:bodyPr vert="horz" wrap="square" lIns="0" tIns="0" rIns="0" bIns="0" rtlCol="0" anchor="t" anchorCtr="0">
            <a:norm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4400" b="0" dirty="0">
                <a:solidFill>
                  <a:schemeClr val="bg1"/>
                </a:solidFill>
                <a:latin typeface="Times New Roman" panose="02020603050405020304" pitchFamily="18" charset="0"/>
                <a:cs typeface="Times New Roman" panose="02020603050405020304" pitchFamily="18" charset="0"/>
              </a:rPr>
              <a:t>Easy to understand</a:t>
            </a:r>
          </a:p>
          <a:p>
            <a:endParaRPr lang="en-US" sz="2800" dirty="0"/>
          </a:p>
        </p:txBody>
      </p:sp>
      <p:pic>
        <p:nvPicPr>
          <p:cNvPr id="4" name="Picture 3" descr="Chart&#10;&#10;Description automatically generated">
            <a:extLst>
              <a:ext uri="{FF2B5EF4-FFF2-40B4-BE49-F238E27FC236}">
                <a16:creationId xmlns:a16="http://schemas.microsoft.com/office/drawing/2014/main" id="{B94F547D-3525-2E7C-BF10-17529816B9BB}"/>
              </a:ext>
            </a:extLst>
          </p:cNvPr>
          <p:cNvPicPr>
            <a:picLocks noChangeAspect="1"/>
          </p:cNvPicPr>
          <p:nvPr/>
        </p:nvPicPr>
        <p:blipFill>
          <a:blip r:embed="rId3"/>
          <a:stretch>
            <a:fillRect/>
          </a:stretch>
        </p:blipFill>
        <p:spPr>
          <a:xfrm>
            <a:off x="4770120" y="1802892"/>
            <a:ext cx="7053353" cy="4561269"/>
          </a:xfrm>
          <a:prstGeom prst="rect">
            <a:avLst/>
          </a:prstGeom>
        </p:spPr>
      </p:pic>
      <p:sp>
        <p:nvSpPr>
          <p:cNvPr id="3" name="TextBox 2">
            <a:extLst>
              <a:ext uri="{FF2B5EF4-FFF2-40B4-BE49-F238E27FC236}">
                <a16:creationId xmlns:a16="http://schemas.microsoft.com/office/drawing/2014/main" id="{EB515AFC-0A04-5B1E-6012-E05929836637}"/>
              </a:ext>
            </a:extLst>
          </p:cNvPr>
          <p:cNvSpPr txBox="1"/>
          <p:nvPr/>
        </p:nvSpPr>
        <p:spPr>
          <a:xfrm>
            <a:off x="213360" y="2087880"/>
            <a:ext cx="4221480" cy="3323987"/>
          </a:xfrm>
          <a:prstGeom prst="rect">
            <a:avLst/>
          </a:prstGeom>
          <a:noFill/>
        </p:spPr>
        <p:txBody>
          <a:bodyPr wrap="square" rtlCol="0">
            <a:spAutoFit/>
          </a:bodyPr>
          <a:lstStyle/>
          <a:p>
            <a:r>
              <a:rPr lang="en-US" sz="3200" b="1" dirty="0">
                <a:solidFill>
                  <a:srgbClr val="0070C0"/>
                </a:solidFill>
                <a:latin typeface="Times New Roman" panose="02020603050405020304" pitchFamily="18" charset="0"/>
                <a:cs typeface="Times New Roman" panose="02020603050405020304" pitchFamily="18" charset="0"/>
              </a:rPr>
              <a:t>All relevant information presented on a single screen, facilitating understanding quickly and easily.</a:t>
            </a:r>
          </a:p>
          <a:p>
            <a:endParaRPr lang="en-US" dirty="0"/>
          </a:p>
        </p:txBody>
      </p:sp>
      <p:sp>
        <p:nvSpPr>
          <p:cNvPr id="8" name="TextBox 7">
            <a:extLst>
              <a:ext uri="{FF2B5EF4-FFF2-40B4-BE49-F238E27FC236}">
                <a16:creationId xmlns:a16="http://schemas.microsoft.com/office/drawing/2014/main" id="{3A0F1278-F0A9-1ECF-36B7-72C6F40EC768}"/>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4"/>
              </a:rPr>
              <a:t>ESRI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9218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Why ArcGIS Dashboards?</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4</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251460" y="1041126"/>
            <a:ext cx="11689080" cy="792041"/>
          </a:xfrm>
          <a:prstGeom prst="rect">
            <a:avLst/>
          </a:prstGeom>
          <a:noFill/>
        </p:spPr>
        <p:txBody>
          <a:bodyPr vert="horz" wrap="square" lIns="0" tIns="0" rIns="0" bIns="0" rtlCol="0" anchor="t" anchorCtr="0">
            <a:norm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4400" b="0" dirty="0">
                <a:solidFill>
                  <a:schemeClr val="bg1"/>
                </a:solidFill>
                <a:latin typeface="Times New Roman" panose="02020603050405020304" pitchFamily="18" charset="0"/>
                <a:cs typeface="Times New Roman" panose="02020603050405020304" pitchFamily="18" charset="0"/>
              </a:rPr>
              <a:t>Ready to Use</a:t>
            </a:r>
          </a:p>
          <a:p>
            <a:endParaRPr lang="en-US" sz="2800" dirty="0"/>
          </a:p>
          <a:p>
            <a:endParaRPr lang="en-US" sz="2800" dirty="0"/>
          </a:p>
        </p:txBody>
      </p:sp>
      <p:pic>
        <p:nvPicPr>
          <p:cNvPr id="4" name="Picture 3">
            <a:extLst>
              <a:ext uri="{FF2B5EF4-FFF2-40B4-BE49-F238E27FC236}">
                <a16:creationId xmlns:a16="http://schemas.microsoft.com/office/drawing/2014/main" id="{B94F547D-3525-2E7C-BF10-17529816B9BB}"/>
              </a:ext>
            </a:extLst>
          </p:cNvPr>
          <p:cNvPicPr>
            <a:picLocks noChangeAspect="1"/>
          </p:cNvPicPr>
          <p:nvPr/>
        </p:nvPicPr>
        <p:blipFill>
          <a:blip r:embed="rId3"/>
          <a:srcRect/>
          <a:stretch/>
        </p:blipFill>
        <p:spPr>
          <a:xfrm>
            <a:off x="3426213" y="1576441"/>
            <a:ext cx="8570454" cy="4240433"/>
          </a:xfrm>
          <a:prstGeom prst="rect">
            <a:avLst/>
          </a:prstGeom>
        </p:spPr>
      </p:pic>
      <p:sp>
        <p:nvSpPr>
          <p:cNvPr id="11" name="TextBox 10">
            <a:extLst>
              <a:ext uri="{FF2B5EF4-FFF2-40B4-BE49-F238E27FC236}">
                <a16:creationId xmlns:a16="http://schemas.microsoft.com/office/drawing/2014/main" id="{BBC12DFB-FE86-8920-E2D9-04DA9FF68829}"/>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4"/>
              </a:rPr>
              <a:t>ESRI</a:t>
            </a:r>
            <a:endParaRPr lang="en-US"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12157621-4BA1-1F06-8B9E-1D0F9E3DAC8A}"/>
              </a:ext>
            </a:extLst>
          </p:cNvPr>
          <p:cNvSpPr txBox="1"/>
          <p:nvPr/>
        </p:nvSpPr>
        <p:spPr>
          <a:xfrm>
            <a:off x="0" y="1871126"/>
            <a:ext cx="3370086" cy="4031873"/>
          </a:xfrm>
          <a:prstGeom prst="rect">
            <a:avLst/>
          </a:prstGeom>
          <a:noFill/>
        </p:spPr>
        <p:txBody>
          <a:bodyPr wrap="square" rtlCol="0">
            <a:spAutoFit/>
          </a:bodyPr>
          <a:lstStyle/>
          <a:p>
            <a:r>
              <a:rPr lang="en-US" sz="3200" b="1" dirty="0">
                <a:solidFill>
                  <a:srgbClr val="0070C0"/>
                </a:solidFill>
                <a:latin typeface="Times New Roman" panose="02020603050405020304" pitchFamily="18" charset="0"/>
                <a:cs typeface="Times New Roman" panose="02020603050405020304" pitchFamily="18" charset="0"/>
              </a:rPr>
              <a:t>Comes with a robust suite of data visualization tools, including maps, lists, charts, and gauges, that are ready to use.</a:t>
            </a:r>
            <a:endParaRPr lang="en-US"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27248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Why ArcGIS Dashboards?</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5</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251460" y="1041126"/>
            <a:ext cx="11689080" cy="792041"/>
          </a:xfrm>
          <a:prstGeom prst="rect">
            <a:avLst/>
          </a:prstGeom>
          <a:noFill/>
        </p:spPr>
        <p:txBody>
          <a:bodyPr vert="horz" wrap="square" lIns="0" tIns="0" rIns="0" bIns="0" rtlCol="0" anchor="t" anchorCtr="0">
            <a:norm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4400" b="0" dirty="0">
                <a:solidFill>
                  <a:schemeClr val="bg1"/>
                </a:solidFill>
                <a:latin typeface="Times New Roman" panose="02020603050405020304" pitchFamily="18" charset="0"/>
                <a:cs typeface="Times New Roman" panose="02020603050405020304" pitchFamily="18" charset="0"/>
              </a:rPr>
              <a:t>Interactive</a:t>
            </a:r>
          </a:p>
          <a:p>
            <a:endParaRPr lang="en-US" sz="2800" dirty="0"/>
          </a:p>
          <a:p>
            <a:endParaRPr lang="en-US" sz="2800" dirty="0"/>
          </a:p>
        </p:txBody>
      </p:sp>
      <p:pic>
        <p:nvPicPr>
          <p:cNvPr id="4" name="Picture 3">
            <a:hlinkClick r:id="rId3"/>
            <a:extLst>
              <a:ext uri="{FF2B5EF4-FFF2-40B4-BE49-F238E27FC236}">
                <a16:creationId xmlns:a16="http://schemas.microsoft.com/office/drawing/2014/main" id="{B94F547D-3525-2E7C-BF10-17529816B9BB}"/>
              </a:ext>
            </a:extLst>
          </p:cNvPr>
          <p:cNvPicPr>
            <a:picLocks noChangeAspect="1"/>
          </p:cNvPicPr>
          <p:nvPr/>
        </p:nvPicPr>
        <p:blipFill>
          <a:blip r:embed="rId4"/>
          <a:srcRect/>
          <a:stretch/>
        </p:blipFill>
        <p:spPr>
          <a:xfrm>
            <a:off x="3370086" y="1645919"/>
            <a:ext cx="8570454" cy="4240433"/>
          </a:xfrm>
          <a:prstGeom prst="rect">
            <a:avLst/>
          </a:prstGeom>
        </p:spPr>
      </p:pic>
      <p:sp>
        <p:nvSpPr>
          <p:cNvPr id="11" name="TextBox 10">
            <a:extLst>
              <a:ext uri="{FF2B5EF4-FFF2-40B4-BE49-F238E27FC236}">
                <a16:creationId xmlns:a16="http://schemas.microsoft.com/office/drawing/2014/main" id="{BBC12DFB-FE86-8920-E2D9-04DA9FF68829}"/>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5"/>
              </a:rPr>
              <a:t>ESRI</a:t>
            </a:r>
            <a:endParaRPr 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3157256-EAF0-30BA-5352-BD109FDCFD55}"/>
              </a:ext>
            </a:extLst>
          </p:cNvPr>
          <p:cNvSpPr txBox="1"/>
          <p:nvPr/>
        </p:nvSpPr>
        <p:spPr>
          <a:xfrm>
            <a:off x="0" y="1871126"/>
            <a:ext cx="3370086" cy="3539430"/>
          </a:xfrm>
          <a:prstGeom prst="rect">
            <a:avLst/>
          </a:prstGeom>
          <a:noFill/>
        </p:spPr>
        <p:txBody>
          <a:bodyPr wrap="square" rtlCol="0">
            <a:spAutoFit/>
          </a:bodyPr>
          <a:lstStyle/>
          <a:p>
            <a:r>
              <a:rPr lang="en-US" sz="3200" b="1" dirty="0">
                <a:solidFill>
                  <a:srgbClr val="0070C0"/>
                </a:solidFill>
                <a:latin typeface="Times New Roman" panose="02020603050405020304" pitchFamily="18" charset="0"/>
                <a:cs typeface="Times New Roman" panose="02020603050405020304" pitchFamily="18" charset="0"/>
              </a:rPr>
              <a:t>Audience can answer questions and solve problems by giving users a tool they can interact with.</a:t>
            </a:r>
            <a:endParaRPr lang="en-US"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5834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Why ArcGIS Dashboards?</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6</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251460" y="1041126"/>
            <a:ext cx="11689080" cy="792041"/>
          </a:xfrm>
          <a:prstGeom prst="rect">
            <a:avLst/>
          </a:prstGeom>
          <a:noFill/>
        </p:spPr>
        <p:txBody>
          <a:bodyPr vert="horz" wrap="square" lIns="0" tIns="0" rIns="0" bIns="0" rtlCol="0" anchor="t" anchorCtr="0">
            <a:norm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4400" b="0" dirty="0">
                <a:solidFill>
                  <a:schemeClr val="bg1"/>
                </a:solidFill>
                <a:latin typeface="Times New Roman" panose="02020603050405020304" pitchFamily="18" charset="0"/>
                <a:cs typeface="Times New Roman" panose="02020603050405020304" pitchFamily="18" charset="0"/>
              </a:rPr>
              <a:t>Flexible</a:t>
            </a:r>
          </a:p>
          <a:p>
            <a:endParaRPr lang="en-US" sz="2800" dirty="0"/>
          </a:p>
          <a:p>
            <a:endParaRPr lang="en-US" sz="2800" dirty="0"/>
          </a:p>
        </p:txBody>
      </p:sp>
      <p:pic>
        <p:nvPicPr>
          <p:cNvPr id="4" name="Picture 3">
            <a:hlinkClick r:id="rId3"/>
            <a:extLst>
              <a:ext uri="{FF2B5EF4-FFF2-40B4-BE49-F238E27FC236}">
                <a16:creationId xmlns:a16="http://schemas.microsoft.com/office/drawing/2014/main" id="{B94F547D-3525-2E7C-BF10-17529816B9BB}"/>
              </a:ext>
            </a:extLst>
          </p:cNvPr>
          <p:cNvPicPr>
            <a:picLocks noChangeAspect="1"/>
          </p:cNvPicPr>
          <p:nvPr/>
        </p:nvPicPr>
        <p:blipFill>
          <a:blip r:embed="rId4"/>
          <a:srcRect/>
          <a:stretch/>
        </p:blipFill>
        <p:spPr>
          <a:xfrm>
            <a:off x="3370086" y="1662316"/>
            <a:ext cx="8570454" cy="4207639"/>
          </a:xfrm>
          <a:prstGeom prst="rect">
            <a:avLst/>
          </a:prstGeom>
        </p:spPr>
      </p:pic>
      <p:sp>
        <p:nvSpPr>
          <p:cNvPr id="11" name="TextBox 10">
            <a:extLst>
              <a:ext uri="{FF2B5EF4-FFF2-40B4-BE49-F238E27FC236}">
                <a16:creationId xmlns:a16="http://schemas.microsoft.com/office/drawing/2014/main" id="{BBC12DFB-FE86-8920-E2D9-04DA9FF68829}"/>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5"/>
              </a:rPr>
              <a:t>ESRI</a:t>
            </a:r>
            <a:endParaRPr 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68017B5-9FEA-5E8A-43BC-658EDD0FB7A3}"/>
              </a:ext>
            </a:extLst>
          </p:cNvPr>
          <p:cNvSpPr txBox="1"/>
          <p:nvPr/>
        </p:nvSpPr>
        <p:spPr>
          <a:xfrm>
            <a:off x="0" y="1871126"/>
            <a:ext cx="3370086" cy="3046988"/>
          </a:xfrm>
          <a:prstGeom prst="rect">
            <a:avLst/>
          </a:prstGeom>
          <a:noFill/>
        </p:spPr>
        <p:txBody>
          <a:bodyPr wrap="square" rtlCol="0">
            <a:spAutoFit/>
          </a:bodyPr>
          <a:lstStyle/>
          <a:p>
            <a:r>
              <a:rPr lang="en-US" sz="3200" b="1" dirty="0">
                <a:solidFill>
                  <a:srgbClr val="0070C0"/>
                </a:solidFill>
                <a:latin typeface="Times New Roman" panose="02020603050405020304" pitchFamily="18" charset="0"/>
                <a:cs typeface="Times New Roman" panose="02020603050405020304" pitchFamily="18" charset="0"/>
              </a:rPr>
              <a:t>Build a dashboard that fits your needs and takes advantage of the data you have.</a:t>
            </a:r>
            <a:endParaRPr lang="en-US"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4178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Why ArcGIS Dashboards?</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7</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251460" y="1041126"/>
            <a:ext cx="11689080" cy="792041"/>
          </a:xfrm>
          <a:prstGeom prst="rect">
            <a:avLst/>
          </a:prstGeom>
          <a:noFill/>
        </p:spPr>
        <p:txBody>
          <a:bodyPr vert="horz" wrap="square" lIns="0" tIns="0" rIns="0" bIns="0" rtlCol="0" anchor="t" anchorCtr="0">
            <a:norm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4400" b="0" dirty="0">
                <a:solidFill>
                  <a:schemeClr val="bg1"/>
                </a:solidFill>
                <a:latin typeface="Times New Roman" panose="02020603050405020304" pitchFamily="18" charset="0"/>
                <a:cs typeface="Times New Roman" panose="02020603050405020304" pitchFamily="18" charset="0"/>
              </a:rPr>
              <a:t>Configurable</a:t>
            </a:r>
          </a:p>
          <a:p>
            <a:endParaRPr lang="en-US" sz="2800" dirty="0"/>
          </a:p>
          <a:p>
            <a:endParaRPr lang="en-US" sz="2800" dirty="0"/>
          </a:p>
        </p:txBody>
      </p:sp>
      <p:pic>
        <p:nvPicPr>
          <p:cNvPr id="4" name="Picture 3">
            <a:hlinkClick r:id="rId3"/>
            <a:extLst>
              <a:ext uri="{FF2B5EF4-FFF2-40B4-BE49-F238E27FC236}">
                <a16:creationId xmlns:a16="http://schemas.microsoft.com/office/drawing/2014/main" id="{B94F547D-3525-2E7C-BF10-17529816B9BB}"/>
              </a:ext>
            </a:extLst>
          </p:cNvPr>
          <p:cNvPicPr>
            <a:picLocks noChangeAspect="1"/>
          </p:cNvPicPr>
          <p:nvPr/>
        </p:nvPicPr>
        <p:blipFill>
          <a:blip r:embed="rId4"/>
          <a:srcRect/>
          <a:stretch/>
        </p:blipFill>
        <p:spPr>
          <a:xfrm>
            <a:off x="3427077" y="1662316"/>
            <a:ext cx="8456471" cy="4207639"/>
          </a:xfrm>
          <a:prstGeom prst="rect">
            <a:avLst/>
          </a:prstGeom>
        </p:spPr>
      </p:pic>
      <p:sp>
        <p:nvSpPr>
          <p:cNvPr id="11" name="TextBox 10">
            <a:extLst>
              <a:ext uri="{FF2B5EF4-FFF2-40B4-BE49-F238E27FC236}">
                <a16:creationId xmlns:a16="http://schemas.microsoft.com/office/drawing/2014/main" id="{BBC12DFB-FE86-8920-E2D9-04DA9FF68829}"/>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5"/>
              </a:rPr>
              <a:t>ESRI</a:t>
            </a:r>
            <a:endParaRPr 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68017B5-9FEA-5E8A-43BC-658EDD0FB7A3}"/>
              </a:ext>
            </a:extLst>
          </p:cNvPr>
          <p:cNvSpPr txBox="1"/>
          <p:nvPr/>
        </p:nvSpPr>
        <p:spPr>
          <a:xfrm>
            <a:off x="0" y="1871126"/>
            <a:ext cx="3370086" cy="2554545"/>
          </a:xfrm>
          <a:prstGeom prst="rect">
            <a:avLst/>
          </a:prstGeom>
          <a:noFill/>
        </p:spPr>
        <p:txBody>
          <a:bodyPr wrap="square" rtlCol="0">
            <a:spAutoFit/>
          </a:bodyPr>
          <a:lstStyle/>
          <a:p>
            <a:r>
              <a:rPr lang="en-US" sz="3200" b="1" dirty="0">
                <a:solidFill>
                  <a:srgbClr val="0070C0"/>
                </a:solidFill>
                <a:latin typeface="Times New Roman" panose="02020603050405020304" pitchFamily="18" charset="0"/>
                <a:cs typeface="Times New Roman" panose="02020603050405020304" pitchFamily="18" charset="0"/>
              </a:rPr>
              <a:t>Adapt dashboards to specific audiences, events, and situations.</a:t>
            </a:r>
            <a:endParaRPr lang="en-US"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0736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139867" y="2955407"/>
            <a:ext cx="10034675" cy="854080"/>
          </a:xfrm>
        </p:spPr>
        <p:txBody>
          <a:bodyPr/>
          <a:lstStyle/>
          <a:p>
            <a:r>
              <a:rPr lang="en-US" sz="6000" i="0" dirty="0">
                <a:solidFill>
                  <a:schemeClr val="accent1"/>
                </a:solidFill>
              </a:rPr>
              <a:t>Types of Dashboards</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8</a:t>
            </a:fld>
            <a:endParaRPr lang="en-US" dirty="0"/>
          </a:p>
        </p:txBody>
      </p:sp>
    </p:spTree>
    <p:extLst>
      <p:ext uri="{BB962C8B-B14F-4D97-AF65-F5344CB8AC3E}">
        <p14:creationId xmlns:p14="http://schemas.microsoft.com/office/powerpoint/2010/main" val="3066529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533031" y="163345"/>
            <a:ext cx="9234309" cy="626325"/>
          </a:xfrm>
        </p:spPr>
        <p:txBody>
          <a:bodyPr/>
          <a:lstStyle/>
          <a:p>
            <a:r>
              <a:rPr lang="en-US" sz="4400" dirty="0">
                <a:latin typeface="Times New Roman" panose="02020603050405020304" pitchFamily="18" charset="0"/>
                <a:cs typeface="Times New Roman" panose="02020603050405020304" pitchFamily="18" charset="0"/>
              </a:rPr>
              <a:t>Types of Dashboards-Strategic</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3/21/23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9</a:t>
            </a:fld>
            <a:endParaRPr lang="en-US" dirty="0"/>
          </a:p>
        </p:txBody>
      </p:sp>
      <p:sp>
        <p:nvSpPr>
          <p:cNvPr id="7" name="Rectangle 3">
            <a:extLst>
              <a:ext uri="{FF2B5EF4-FFF2-40B4-BE49-F238E27FC236}">
                <a16:creationId xmlns:a16="http://schemas.microsoft.com/office/drawing/2014/main" id="{CF46EA5A-B6C5-0D42-91C1-4ADF874FE3CC}"/>
              </a:ext>
            </a:extLst>
          </p:cNvPr>
          <p:cNvSpPr txBox="1">
            <a:spLocks noChangeArrowheads="1"/>
          </p:cNvSpPr>
          <p:nvPr/>
        </p:nvSpPr>
        <p:spPr>
          <a:xfrm>
            <a:off x="251460" y="1041126"/>
            <a:ext cx="11689080" cy="792041"/>
          </a:xfrm>
          <a:prstGeom prst="rect">
            <a:avLst/>
          </a:prstGeom>
          <a:noFill/>
        </p:spPr>
        <p:txBody>
          <a:bodyPr vert="horz" wrap="square" lIns="0" tIns="0" rIns="0" bIns="0" rtlCol="0" anchor="t" anchorCtr="0">
            <a:normAutofit fontScale="70000" lnSpcReduction="20000"/>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2"/>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ctr"/>
            <a:r>
              <a:rPr lang="en-US" sz="4100" dirty="0">
                <a:solidFill>
                  <a:srgbClr val="0070C0"/>
                </a:solidFill>
                <a:latin typeface="Times New Roman" panose="02020603050405020304" pitchFamily="18" charset="0"/>
                <a:cs typeface="Times New Roman" panose="02020603050405020304" pitchFamily="18" charset="0"/>
              </a:rPr>
              <a:t>Track key performance indicators (KPIs) and make strategic decisions by evaluating performance based on their organization's goals</a:t>
            </a:r>
          </a:p>
          <a:p>
            <a:endParaRPr lang="en-US" sz="2800" dirty="0"/>
          </a:p>
        </p:txBody>
      </p:sp>
      <p:pic>
        <p:nvPicPr>
          <p:cNvPr id="4" name="Picture 3">
            <a:hlinkClick r:id="rId3"/>
            <a:extLst>
              <a:ext uri="{FF2B5EF4-FFF2-40B4-BE49-F238E27FC236}">
                <a16:creationId xmlns:a16="http://schemas.microsoft.com/office/drawing/2014/main" id="{B94F547D-3525-2E7C-BF10-17529816B9BB}"/>
              </a:ext>
            </a:extLst>
          </p:cNvPr>
          <p:cNvPicPr>
            <a:picLocks noChangeAspect="1"/>
          </p:cNvPicPr>
          <p:nvPr/>
        </p:nvPicPr>
        <p:blipFill>
          <a:blip r:embed="rId4"/>
          <a:srcRect/>
          <a:stretch/>
        </p:blipFill>
        <p:spPr>
          <a:xfrm>
            <a:off x="1843969" y="1793686"/>
            <a:ext cx="10127051" cy="5014228"/>
          </a:xfrm>
          <a:prstGeom prst="rect">
            <a:avLst/>
          </a:prstGeom>
        </p:spPr>
      </p:pic>
      <p:sp>
        <p:nvSpPr>
          <p:cNvPr id="11" name="TextBox 10">
            <a:extLst>
              <a:ext uri="{FF2B5EF4-FFF2-40B4-BE49-F238E27FC236}">
                <a16:creationId xmlns:a16="http://schemas.microsoft.com/office/drawing/2014/main" id="{BBC12DFB-FE86-8920-E2D9-04DA9FF68829}"/>
              </a:ext>
            </a:extLst>
          </p:cNvPr>
          <p:cNvSpPr txBox="1"/>
          <p:nvPr/>
        </p:nvSpPr>
        <p:spPr>
          <a:xfrm>
            <a:off x="0" y="6547041"/>
            <a:ext cx="77114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Source: </a:t>
            </a:r>
            <a:r>
              <a:rPr lang="en-US" dirty="0">
                <a:latin typeface="Times New Roman" panose="02020603050405020304" pitchFamily="18" charset="0"/>
                <a:cs typeface="Times New Roman" panose="02020603050405020304" pitchFamily="18" charset="0"/>
                <a:hlinkClick r:id="rId5"/>
              </a:rPr>
              <a:t>ESRI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2829214"/>
      </p:ext>
    </p:extLst>
  </p:cSld>
  <p:clrMapOvr>
    <a:masterClrMapping/>
  </p:clrMapOvr>
</p:sld>
</file>

<file path=ppt/theme/theme1.xml><?xml version="1.0" encoding="utf-8"?>
<a:theme xmlns:a="http://schemas.openxmlformats.org/drawingml/2006/main" name="Purdue1">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9" id="{75583108-398D-D640-8F57-8FB6E9063876}" vid="{CE9578F0-671A-7148-88EB-FA8819E8623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B22E96A8DD2CA4AB898093C8CF9D9DD" ma:contentTypeVersion="12" ma:contentTypeDescription="Create a new document." ma:contentTypeScope="" ma:versionID="491d1bd1a1f58d9449581077693f06d8">
  <xsd:schema xmlns:xsd="http://www.w3.org/2001/XMLSchema" xmlns:xs="http://www.w3.org/2001/XMLSchema" xmlns:p="http://schemas.microsoft.com/office/2006/metadata/properties" xmlns:ns3="ab74ca9c-3cda-4e16-b9e5-ee8843cfceef" xmlns:ns4="adba0bd3-810a-4241-8b93-07b1136bb12a" targetNamespace="http://schemas.microsoft.com/office/2006/metadata/properties" ma:root="true" ma:fieldsID="6ac88bfe341f47d52a282895ff57ffc5" ns3:_="" ns4:_="">
    <xsd:import namespace="ab74ca9c-3cda-4e16-b9e5-ee8843cfceef"/>
    <xsd:import namespace="adba0bd3-810a-4241-8b93-07b1136bb12a"/>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element ref="ns3:MediaServiceOCR" minOccurs="0"/>
                <xsd:element ref="ns3:MediaServiceAutoKeyPoints" minOccurs="0"/>
                <xsd:element ref="ns3:MediaServiceKeyPoint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b74ca9c-3cda-4e16-b9e5-ee8843cfcee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dba0bd3-810a-4241-8b93-07b1136bb12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91AEC44-5590-4B8F-BD1B-7C781CB71A8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b74ca9c-3cda-4e16-b9e5-ee8843cfceef"/>
    <ds:schemaRef ds:uri="adba0bd3-810a-4241-8b93-07b1136bb12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0401C0F-C60C-4190-A813-4A6DB1BE7A68}">
  <ds:schemaRefs>
    <ds:schemaRef ds:uri="http://schemas.microsoft.com/sharepoint/v3/contenttype/forms"/>
  </ds:schemaRefs>
</ds:datastoreItem>
</file>

<file path=customXml/itemProps3.xml><?xml version="1.0" encoding="utf-8"?>
<ds:datastoreItem xmlns:ds="http://schemas.openxmlformats.org/officeDocument/2006/customXml" ds:itemID="{9FDB5BAB-AFE6-48BE-ABAC-40081A6F8A78}">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PU-ABE-Template_Gold_WideScreen</Template>
  <TotalTime>4444</TotalTime>
  <Words>710</Words>
  <Application>Microsoft Macintosh PowerPoint</Application>
  <PresentationFormat>Widescreen</PresentationFormat>
  <Paragraphs>139</Paragraphs>
  <Slides>22</Slides>
  <Notes>22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22</vt:i4>
      </vt:variant>
    </vt:vector>
  </HeadingPairs>
  <TitlesOfParts>
    <vt:vector size="35" baseType="lpstr">
      <vt:lpstr>Acumin Pro ExtraCondensed Smbd</vt:lpstr>
      <vt:lpstr>United Sans Cd Md</vt:lpstr>
      <vt:lpstr>Acumin Pro SemiCondensed</vt:lpstr>
      <vt:lpstr>Acumin Pro Medium</vt:lpstr>
      <vt:lpstr>Acumin Pro Semibold</vt:lpstr>
      <vt:lpstr>United Sans Reg Medium</vt:lpstr>
      <vt:lpstr>Calibri</vt:lpstr>
      <vt:lpstr>Wingdings</vt:lpstr>
      <vt:lpstr>Acumin Pro</vt:lpstr>
      <vt:lpstr>Times New Roman</vt:lpstr>
      <vt:lpstr>Arial</vt:lpstr>
      <vt:lpstr>Acumin Pro ExtraCondensed</vt:lpstr>
      <vt:lpstr>Purdue1</vt:lpstr>
      <vt:lpstr>Welcome to CGT 575 Data Visualization Tools &amp; Applications  2023 spring</vt:lpstr>
      <vt:lpstr>ArcGIS Dashboards?</vt:lpstr>
      <vt:lpstr>Why ArcGIS Dashboards?</vt:lpstr>
      <vt:lpstr>Why ArcGIS Dashboards?</vt:lpstr>
      <vt:lpstr>Why ArcGIS Dashboards?</vt:lpstr>
      <vt:lpstr>Why ArcGIS Dashboards?</vt:lpstr>
      <vt:lpstr>Why ArcGIS Dashboards?</vt:lpstr>
      <vt:lpstr>Types of Dashboards</vt:lpstr>
      <vt:lpstr>Types of Dashboards-Strategic</vt:lpstr>
      <vt:lpstr>Types of Dashboards-Tactical</vt:lpstr>
      <vt:lpstr>Types of Dashboards-Operational</vt:lpstr>
      <vt:lpstr>Types of Dashboards-Informational</vt:lpstr>
      <vt:lpstr>Characteristics of an Effective Dashboard</vt:lpstr>
      <vt:lpstr>PowerPoint Presentation</vt:lpstr>
      <vt:lpstr>Dashboard Characteristics</vt:lpstr>
      <vt:lpstr>Dashboard Layout</vt:lpstr>
      <vt:lpstr>Dashboard Layout</vt:lpstr>
      <vt:lpstr>Building an Interactive Dashboard-Demo Help drivers locate electric vehicle charging stations that are relevant to their location and needs. Author: Noora Golabi Source: https://learn.arcgis.com/en/projects/build-an-interactive-dashboard/</vt:lpstr>
      <vt:lpstr>build an interactive dashboard that allows users to find charging stations for electric vehicles in Canada. </vt:lpstr>
      <vt:lpstr>Configure a webapp and use it to create a dashboard.- Configure pop-ups and create a dashboard. </vt:lpstr>
      <vt:lpstr>Electric Charging Stations in Canada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Aggarwal, Varun</dc:creator>
  <cp:lastModifiedBy>Saraswat, Dharmendra</cp:lastModifiedBy>
  <cp:revision>120</cp:revision>
  <dcterms:created xsi:type="dcterms:W3CDTF">2020-06-24T23:03:17Z</dcterms:created>
  <dcterms:modified xsi:type="dcterms:W3CDTF">2023-03-21T20:42:48Z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0x0101008B22E96A8DD2CA4AB898093C8CF9D9DD</vt:lpwstr>
  </property>
  <property fmtid="{D5CDD505-2E9C-101B-9397-08002B2CF9AE}" pid="3" name="MSIP_Label_4044bd30-2ed7-4c9d-9d12-46200872a97b_Enabled">
    <vt:lpwstr>true</vt:lpwstr>
  </property>
  <property fmtid="{D5CDD505-2E9C-101B-9397-08002B2CF9AE}" pid="4" name="MSIP_Label_4044bd30-2ed7-4c9d-9d12-46200872a97b_SetDate">
    <vt:lpwstr>2023-03-21T12:19:54Z</vt:lpwstr>
  </property>
  <property fmtid="{D5CDD505-2E9C-101B-9397-08002B2CF9AE}" pid="5" name="MSIP_Label_4044bd30-2ed7-4c9d-9d12-46200872a97b_Method">
    <vt:lpwstr>Standard</vt:lpwstr>
  </property>
  <property fmtid="{D5CDD505-2E9C-101B-9397-08002B2CF9AE}" pid="6" name="MSIP_Label_4044bd30-2ed7-4c9d-9d12-46200872a97b_Name">
    <vt:lpwstr>defa4170-0d19-0005-0004-bc88714345d2</vt:lpwstr>
  </property>
  <property fmtid="{D5CDD505-2E9C-101B-9397-08002B2CF9AE}" pid="7" name="MSIP_Label_4044bd30-2ed7-4c9d-9d12-46200872a97b_SiteId">
    <vt:lpwstr>4130bd39-7c53-419c-b1e5-8758d6d63f21</vt:lpwstr>
  </property>
  <property fmtid="{D5CDD505-2E9C-101B-9397-08002B2CF9AE}" pid="8" name="MSIP_Label_4044bd30-2ed7-4c9d-9d12-46200872a97b_ActionId">
    <vt:lpwstr>af35dec9-4a6e-4b95-a31b-aad4f74a4f59</vt:lpwstr>
  </property>
  <property fmtid="{D5CDD505-2E9C-101B-9397-08002B2CF9AE}" pid="9" name="MSIP_Label_4044bd30-2ed7-4c9d-9d12-46200872a97b_ContentBits">
    <vt:lpwstr>0</vt:lpwstr>
  </property>
</Properties>
</file>

<file path=docProps/thumbnail.jpeg>
</file>